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88" r:id="rId2"/>
    <p:sldId id="554" r:id="rId3"/>
    <p:sldId id="406" r:id="rId4"/>
    <p:sldId id="415" r:id="rId5"/>
    <p:sldId id="416" r:id="rId6"/>
    <p:sldId id="417" r:id="rId7"/>
    <p:sldId id="418" r:id="rId8"/>
    <p:sldId id="553" r:id="rId9"/>
    <p:sldId id="410" r:id="rId10"/>
    <p:sldId id="555" r:id="rId11"/>
    <p:sldId id="420" r:id="rId12"/>
    <p:sldId id="411" r:id="rId13"/>
    <p:sldId id="558" r:id="rId14"/>
    <p:sldId id="421" r:id="rId15"/>
    <p:sldId id="557" r:id="rId16"/>
    <p:sldId id="546" r:id="rId17"/>
    <p:sldId id="548" r:id="rId18"/>
    <p:sldId id="559" r:id="rId19"/>
    <p:sldId id="560" r:id="rId20"/>
    <p:sldId id="561" r:id="rId21"/>
    <p:sldId id="562" r:id="rId22"/>
    <p:sldId id="547" r:id="rId23"/>
    <p:sldId id="550" r:id="rId24"/>
    <p:sldId id="549" r:id="rId25"/>
    <p:sldId id="399" r:id="rId26"/>
    <p:sldId id="564" r:id="rId27"/>
    <p:sldId id="484" r:id="rId28"/>
    <p:sldId id="563" r:id="rId29"/>
    <p:sldId id="572" r:id="rId30"/>
    <p:sldId id="565" r:id="rId31"/>
    <p:sldId id="567" r:id="rId32"/>
    <p:sldId id="570" r:id="rId33"/>
    <p:sldId id="568" r:id="rId34"/>
    <p:sldId id="566" r:id="rId35"/>
    <p:sldId id="571" r:id="rId36"/>
    <p:sldId id="368" r:id="rId37"/>
  </p:sldIdLst>
  <p:sldSz cx="9144000" cy="6858000" type="screen4x3"/>
  <p:notesSz cx="6797675" cy="9874250"/>
  <p:custDataLst>
    <p:tags r:id="rId40"/>
  </p:custDataLst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CC"/>
    <a:srgbClr val="CCFF66"/>
    <a:srgbClr val="66FFFF"/>
    <a:srgbClr val="FF97CB"/>
    <a:srgbClr val="FFFF99"/>
    <a:srgbClr val="FF40FF"/>
    <a:srgbClr val="D0D8E8"/>
    <a:srgbClr val="4F81BD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深色樣式 2 - 輔色 5/輔色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淺色樣式 1 - 輔色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淺色樣式 1 - 輔色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佈景主題樣式 1 - 輔色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555" autoAdjust="0"/>
    <p:restoredTop sz="94660"/>
  </p:normalViewPr>
  <p:slideViewPr>
    <p:cSldViewPr>
      <p:cViewPr varScale="1">
        <p:scale>
          <a:sx n="115" d="100"/>
          <a:sy n="115" d="100"/>
        </p:scale>
        <p:origin x="111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-2820" y="-114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.wmf"/><Relationship Id="rId1" Type="http://schemas.openxmlformats.org/officeDocument/2006/relationships/image" Target="../media/image5.wmf"/><Relationship Id="rId5" Type="http://schemas.openxmlformats.org/officeDocument/2006/relationships/image" Target="../media/image10.wmf"/><Relationship Id="rId4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7.wmf"/><Relationship Id="rId1" Type="http://schemas.openxmlformats.org/officeDocument/2006/relationships/image" Target="../media/image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5528B6D-A805-4770-9D64-17B1A462D613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371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09EB4AD-EB23-4E55-BAF8-A46FA1437E4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223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fld id="{2BD2C977-DDE6-4EFD-9D64-4C137F66EBAE}" type="datetimeFigureOut">
              <a:rPr lang="zh-TW" altLang="en-US"/>
              <a:pPr>
                <a:defRPr/>
              </a:pPr>
              <a:t>2020/11/20</a:t>
            </a:fld>
            <a:endParaRPr lang="en-US" altLang="zh-TW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3950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62D815A6-E4DA-45BA-ABBE-AE60D11417C9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717884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新細明體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D815A6-E4DA-45BA-ABBE-AE60D11417C9}" type="slidenum">
              <a:rPr lang="zh-TW" altLang="en-US" smtClean="0"/>
              <a:pPr>
                <a:defRPr/>
              </a:pPr>
              <a:t>16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32611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EACF1-A322-431B-8DF8-8770B6CABC7F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9282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BBEEA8-9559-44BA-B67B-D8CEB2D9725E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7E5DB-2BE7-43ED-89DB-644CDA2797F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0785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2776E-F30A-423C-8C06-70853F59BA74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A077A-5AC2-43CB-ACD2-74FF5599C0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5594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1430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  <a:lvl2pPr>
              <a:defRPr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2pPr>
            <a:lvl3pPr>
              <a:defRPr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3pPr>
            <a:lvl4pPr>
              <a:defRPr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4pPr>
            <a:lvl5pPr>
              <a:defRPr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D53177-9266-4C0C-81C3-8C7266923120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51EF0-D6B4-4DDA-964D-2E961E939A6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129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7042" y="2132856"/>
            <a:ext cx="7772400" cy="1362075"/>
          </a:xfrm>
        </p:spPr>
        <p:txBody>
          <a:bodyPr anchor="t"/>
          <a:lstStyle>
            <a:lvl1pPr algn="ctr">
              <a:defRPr sz="4400" b="0" cap="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30969" y="3573016"/>
            <a:ext cx="7772400" cy="1500187"/>
          </a:xfrm>
        </p:spPr>
        <p:txBody>
          <a:bodyPr anchor="t"/>
          <a:lstStyle>
            <a:lvl1pPr marL="0" indent="0" algn="ctr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dirty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F63E2-91FB-41D6-9156-1147D0247835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3CBB0-511D-40C9-8A05-9F610B2C029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7" name="Picture 2" descr="http://case.ntu.edu.tw/CASEDU/wordpress/wp-content/uploads/2014/12/1201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17" t="-6176" r="-11254" b="12841"/>
          <a:stretch/>
        </p:blipFill>
        <p:spPr>
          <a:xfrm>
            <a:off x="4217285" y="1124744"/>
            <a:ext cx="791914" cy="79200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glow>
              <a:schemeClr val="accent1"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359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9E789-5D8F-4AC3-A910-A5F85FA4E39C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29B25-0FCB-4202-9B80-896BC79FE6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602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0AB11-A898-4A50-9DF5-CCFCEC083814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568819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55FE0F-1009-4F9E-B9EA-3E2B3AD525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239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anose="02020909000000000000" pitchFamily="49" charset="-120"/>
                <a:ea typeface="華康新特明體" panose="02020909000000000000" pitchFamily="49" charset="-12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70A6C9-6573-492C-9841-A142FB744EA2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DCACF-9AB4-4939-83DB-091BEB9C2FD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2247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5C694-B5BF-47A3-8435-8CCEA41AABF7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4ECCF-A8D6-4E12-8EF0-35A8D61F920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3133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CC4A8-37AC-4C07-B089-D5877512C7FF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DF1A-2449-41A9-B51F-E1A7CEAA8C7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950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AB771C-C139-4497-AB2C-690559C1B8D8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C5953D-09D1-4A8B-86DB-A4E670F30C6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6261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CCB35C8-D3F6-4DEF-A2CF-0D1F79977970}" type="datetimeFigureOut">
              <a:rPr lang="zh-TW" altLang="en-US"/>
              <a:pPr>
                <a:defRPr/>
              </a:pPr>
              <a:t>2020/11/20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66F82C-4BBD-4DFC-9EF5-CE5FA7596D8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  <p:pic>
        <p:nvPicPr>
          <p:cNvPr id="1031" name="圖片 8" descr="母片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投影片編號版面配置區 5">
            <a:extLst>
              <a:ext uri="{FF2B5EF4-FFF2-40B4-BE49-F238E27FC236}">
                <a16:creationId xmlns:a16="http://schemas.microsoft.com/office/drawing/2014/main" id="{0CD5CB52-CED6-BF45-B47A-FF4F21DD5D4E}"/>
              </a:ext>
            </a:extLst>
          </p:cNvPr>
          <p:cNvSpPr txBox="1">
            <a:spLocks/>
          </p:cNvSpPr>
          <p:nvPr userDrawn="1"/>
        </p:nvSpPr>
        <p:spPr>
          <a:xfrm>
            <a:off x="8244408" y="6468745"/>
            <a:ext cx="792088" cy="365125"/>
          </a:xfrm>
          <a:prstGeom prst="rect">
            <a:avLst/>
          </a:prstGeom>
        </p:spPr>
        <p:txBody>
          <a:bodyPr/>
          <a:lstStyle>
            <a:defPPr>
              <a:defRPr lang="zh-TW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rgbClr val="0000FF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  <a:cs typeface="+mn-cs"/>
              </a:defRPr>
            </a:lvl9pPr>
          </a:lstStyle>
          <a:p>
            <a:pPr>
              <a:defRPr/>
            </a:pPr>
            <a:fld id="{AC2B805A-4EDE-499B-B070-C666F543677B}" type="slidenum">
              <a:rPr lang="zh-TW" altLang="en-US" sz="1400" smtClean="0"/>
              <a:pPr>
                <a:defRPr/>
              </a:pPr>
              <a:t>‹#›</a:t>
            </a:fld>
            <a:r>
              <a:rPr lang="en-US" altLang="zh-TW" sz="1400" dirty="0">
                <a:solidFill>
                  <a:schemeClr val="tx1"/>
                </a:solidFill>
              </a:rPr>
              <a:t>/</a:t>
            </a:r>
            <a:r>
              <a:rPr lang="en-US" altLang="zh-TW" sz="1200" dirty="0" smtClean="0">
                <a:solidFill>
                  <a:schemeClr val="tx1"/>
                </a:solidFill>
              </a:rPr>
              <a:t>36</a:t>
            </a:r>
            <a:endParaRPr lang="zh-TW" altLang="en-US" sz="14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jpeg"/><Relationship Id="rId7" Type="http://schemas.openxmlformats.org/officeDocument/2006/relationships/image" Target="../media/image39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5.jpe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5" Type="http://schemas.openxmlformats.org/officeDocument/2006/relationships/image" Target="../media/image41.wmf"/><Relationship Id="rId10" Type="http://schemas.openxmlformats.org/officeDocument/2006/relationships/image" Target="../media/image43.wmf"/><Relationship Id="rId4" Type="http://schemas.openxmlformats.org/officeDocument/2006/relationships/oleObject" Target="../embeddings/oleObject17.bin"/><Relationship Id="rId9" Type="http://schemas.openxmlformats.org/officeDocument/2006/relationships/oleObject" Target="../embeddings/oleObject19.bin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1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2.jpeg"/><Relationship Id="rId7" Type="http://schemas.openxmlformats.org/officeDocument/2006/relationships/image" Target="../media/image65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www.techadmi.edu.tw/111new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Y0sf9js_sAhVEJaYKHQ1ECIgQtwIwAXoECAQQAg&amp;url=http://vtedu.mt.ntnu.edu.tw/vtedu/node/479&amp;usg=AOvVaw2LP6zMPnnuKGw4rwqCZbBy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Y0sf9js_sAhVEJaYKHQ1ECIgQtwIwAXoECAQQAg&amp;url=http://vtedu.mt.ntnu.edu.tw/vtedu/node/479&amp;usg=AOvVaw2LP6zMPnnuKGw4rwqCZbBy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t&amp;rct=j&amp;q=&amp;esrc=s&amp;source=web&amp;cd=&amp;ved=2ahUKEwjY0sf9js_sAhVEJaYKHQ1ECIgQtwIwAXoECAQQAg&amp;url=http://vtedu.mt.ntnu.edu.tw/vtedu/node/479&amp;usg=AOvVaw2LP6zMPnnuKGw4rwqCZbBy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2.png"/><Relationship Id="rId7" Type="http://schemas.openxmlformats.org/officeDocument/2006/relationships/hyperlink" Target="http://adapt.k12ea.gov.tw/index.php" TargetMode="Externa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8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9.wmf"/><Relationship Id="rId3" Type="http://schemas.openxmlformats.org/officeDocument/2006/relationships/image" Target="../media/image11.jpeg"/><Relationship Id="rId7" Type="http://schemas.openxmlformats.org/officeDocument/2006/relationships/image" Target="../media/image5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6.wmf"/><Relationship Id="rId5" Type="http://schemas.openxmlformats.org/officeDocument/2006/relationships/image" Target="../media/image12.jpeg"/><Relationship Id="rId15" Type="http://schemas.openxmlformats.org/officeDocument/2006/relationships/image" Target="../media/image10.w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8.jpeg"/><Relationship Id="rId9" Type="http://schemas.openxmlformats.org/officeDocument/2006/relationships/image" Target="../media/image7.wmf"/><Relationship Id="rId14" Type="http://schemas.openxmlformats.org/officeDocument/2006/relationships/oleObject" Target="../embeddings/oleObject9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13" Type="http://schemas.openxmlformats.org/officeDocument/2006/relationships/image" Target="../media/image6.wmf"/><Relationship Id="rId3" Type="http://schemas.openxmlformats.org/officeDocument/2006/relationships/image" Target="../media/image13.jpeg"/><Relationship Id="rId7" Type="http://schemas.openxmlformats.org/officeDocument/2006/relationships/image" Target="../media/image8.jpeg"/><Relationship Id="rId12" Type="http://schemas.openxmlformats.org/officeDocument/2006/relationships/oleObject" Target="../embeddings/oleObject1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.jpeg"/><Relationship Id="rId11" Type="http://schemas.openxmlformats.org/officeDocument/2006/relationships/image" Target="../media/image7.wmf"/><Relationship Id="rId5" Type="http://schemas.openxmlformats.org/officeDocument/2006/relationships/image" Target="../media/image15.jpeg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14.jpeg"/><Relationship Id="rId9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6.wmf"/><Relationship Id="rId3" Type="http://schemas.openxmlformats.org/officeDocument/2006/relationships/oleObject" Target="../embeddings/oleObject13.bin"/><Relationship Id="rId7" Type="http://schemas.openxmlformats.org/officeDocument/2006/relationships/image" Target="../media/image18.jpeg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jpeg"/><Relationship Id="rId11" Type="http://schemas.openxmlformats.org/officeDocument/2006/relationships/image" Target="../media/image5.wmf"/><Relationship Id="rId5" Type="http://schemas.openxmlformats.org/officeDocument/2006/relationships/image" Target="../media/image8.jpe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7.wmf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1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標題 1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180954"/>
          </a:xfrm>
        </p:spPr>
        <p:txBody>
          <a:bodyPr/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技術型高中專業群科簡介</a:t>
            </a:r>
            <a:endParaRPr lang="zh-TW" altLang="en-US" sz="4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4106455"/>
            <a:ext cx="2279431" cy="2717435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subTitle" idx="1"/>
          </p:nvPr>
        </p:nvSpPr>
        <p:spPr>
          <a:xfrm>
            <a:off x="1115616" y="2936168"/>
            <a:ext cx="6400800" cy="780864"/>
          </a:xfrm>
        </p:spPr>
        <p:txBody>
          <a:bodyPr/>
          <a:lstStyle/>
          <a:p>
            <a:pPr eaLnBrk="1" hangingPunct="1"/>
            <a:r>
              <a:rPr lang="zh-TW" altLang="en-US" sz="40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專業群科</a:t>
            </a:r>
            <a:r>
              <a:rPr lang="zh-TW" altLang="en-US" sz="36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可以這樣</a:t>
            </a:r>
            <a:r>
              <a:rPr lang="zh-TW" altLang="en-US" sz="4400" b="1" i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分</a:t>
            </a:r>
            <a:endParaRPr lang="zh-TW" altLang="en-US" sz="4000" b="1" i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04248" y="6165304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600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原來如此</a:t>
            </a:r>
            <a:r>
              <a:rPr lang="en-US" altLang="zh-TW" sz="1600" dirty="0">
                <a:solidFill>
                  <a:srgbClr val="FF0000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</a:rPr>
              <a:t>…</a:t>
            </a:r>
            <a:endParaRPr lang="zh-TW" altLang="en-US" sz="1600" dirty="0">
              <a:solidFill>
                <a:srgbClr val="FF0000"/>
              </a:solidFill>
              <a:latin typeface="華康新特明體" panose="02020909000000000000" pitchFamily="49" charset="-120"/>
              <a:ea typeface="華康新特明體" panose="02020909000000000000" pitchFamily="49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9552" y="260648"/>
            <a:ext cx="4291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110</a:t>
            </a:r>
            <a:r>
              <a:rPr lang="zh-TW" altLang="zh-TW" b="1" kern="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年國中畢業生適性入學宣導講師培訓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611560" y="629980"/>
            <a:ext cx="79208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419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356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sz="36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以便利超商為例 </a:t>
            </a:r>
            <a:r>
              <a:rPr lang="en-US" altLang="zh-TW" sz="36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1/3</a:t>
            </a:r>
            <a:endParaRPr lang="en-US" sz="3600" b="1" dirty="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56" y="789584"/>
            <a:ext cx="2839540" cy="1744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46" y="1864539"/>
            <a:ext cx="1836712" cy="1371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777" y="3464104"/>
            <a:ext cx="1944216" cy="12951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90" y="4930705"/>
            <a:ext cx="2051720" cy="1538790"/>
          </a:xfrm>
          <a:prstGeom prst="rect">
            <a:avLst/>
          </a:prstGeom>
        </p:spPr>
      </p:pic>
      <p:cxnSp>
        <p:nvCxnSpPr>
          <p:cNvPr id="11" name="Elbow Connector 10"/>
          <p:cNvCxnSpPr>
            <a:endCxn id="5" idx="1"/>
          </p:cNvCxnSpPr>
          <p:nvPr/>
        </p:nvCxnSpPr>
        <p:spPr>
          <a:xfrm flipV="1">
            <a:off x="1735812" y="2550522"/>
            <a:ext cx="1268634" cy="761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4" idx="2"/>
            <a:endCxn id="7" idx="1"/>
          </p:cNvCxnSpPr>
          <p:nvPr/>
        </p:nvCxnSpPr>
        <p:spPr>
          <a:xfrm rot="16200000" flipH="1">
            <a:off x="1633839" y="2628740"/>
            <a:ext cx="1577424" cy="1388451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4" idx="2"/>
            <a:endCxn id="9" idx="1"/>
          </p:cNvCxnSpPr>
          <p:nvPr/>
        </p:nvCxnSpPr>
        <p:spPr>
          <a:xfrm rot="16200000" flipH="1">
            <a:off x="913535" y="3349045"/>
            <a:ext cx="3165846" cy="153626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5"/>
          <p:cNvSpPr/>
          <p:nvPr/>
        </p:nvSpPr>
        <p:spPr>
          <a:xfrm>
            <a:off x="4948662" y="2199928"/>
            <a:ext cx="1415772" cy="83099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商業經營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門市服務</a:t>
            </a:r>
          </a:p>
        </p:txBody>
      </p:sp>
      <p:sp>
        <p:nvSpPr>
          <p:cNvPr id="20" name="Rectangle 16"/>
          <p:cNvSpPr/>
          <p:nvPr/>
        </p:nvSpPr>
        <p:spPr>
          <a:xfrm>
            <a:off x="5167482" y="3900026"/>
            <a:ext cx="1415773" cy="461665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物流管理</a:t>
            </a:r>
          </a:p>
        </p:txBody>
      </p:sp>
      <p:sp>
        <p:nvSpPr>
          <p:cNvPr id="21" name="Rectangle 17"/>
          <p:cNvSpPr/>
          <p:nvPr/>
        </p:nvSpPr>
        <p:spPr>
          <a:xfrm>
            <a:off x="5432803" y="5469119"/>
            <a:ext cx="1416050" cy="46196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電子商務</a:t>
            </a:r>
          </a:p>
        </p:txBody>
      </p:sp>
      <p:sp>
        <p:nvSpPr>
          <p:cNvPr id="24" name="標題 1"/>
          <p:cNvSpPr txBox="1">
            <a:spLocks/>
          </p:cNvSpPr>
          <p:nvPr/>
        </p:nvSpPr>
        <p:spPr>
          <a:xfrm>
            <a:off x="7081840" y="2400177"/>
            <a:ext cx="1872208" cy="504056"/>
          </a:xfrm>
          <a:prstGeom prst="rect">
            <a:avLst/>
          </a:prstGeom>
          <a:solidFill>
            <a:srgbClr val="E5FFE5"/>
          </a:solidFill>
          <a:ln w="1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anchor="ctr"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pPr marL="531813" indent="-531813" algn="l" eaLnBrk="0" hangingPunct="0">
              <a:lnSpc>
                <a:spcPct val="90000"/>
              </a:lnSpc>
              <a:defRPr/>
            </a:pPr>
            <a:r>
              <a:rPr lang="zh-TW" altLang="en-US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軟硬體工程相關</a:t>
            </a:r>
            <a:endParaRPr lang="en-US" altLang="zh-TW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Segoe UI" pitchFamily="34" charset="0"/>
            </a:endParaRPr>
          </a:p>
        </p:txBody>
      </p:sp>
      <p:sp>
        <p:nvSpPr>
          <p:cNvPr id="25" name="標題 1"/>
          <p:cNvSpPr txBox="1">
            <a:spLocks/>
          </p:cNvSpPr>
          <p:nvPr/>
        </p:nvSpPr>
        <p:spPr>
          <a:xfrm>
            <a:off x="7081840" y="1778360"/>
            <a:ext cx="1872208" cy="576064"/>
          </a:xfrm>
          <a:prstGeom prst="rect">
            <a:avLst/>
          </a:prstGeom>
          <a:solidFill>
            <a:srgbClr val="E1FFFF"/>
          </a:solidFill>
          <a:ln w="1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anchor="ctr"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pPr marL="531813" indent="-531813" algn="ctr">
              <a:lnSpc>
                <a:spcPct val="90000"/>
              </a:lnSpc>
              <a:defRPr/>
            </a:pPr>
            <a:r>
              <a:rPr lang="zh-TW" altLang="en-US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★衍生相關行業</a:t>
            </a:r>
            <a:endParaRPr lang="en-US" altLang="zh-TW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Segoe UI" pitchFamily="34" charset="0"/>
            </a:endParaRPr>
          </a:p>
        </p:txBody>
      </p:sp>
      <p:sp>
        <p:nvSpPr>
          <p:cNvPr id="28" name="標題 1"/>
          <p:cNvSpPr txBox="1">
            <a:spLocks/>
          </p:cNvSpPr>
          <p:nvPr/>
        </p:nvSpPr>
        <p:spPr>
          <a:xfrm>
            <a:off x="7081840" y="2941881"/>
            <a:ext cx="1872208" cy="504056"/>
          </a:xfrm>
          <a:prstGeom prst="rect">
            <a:avLst/>
          </a:prstGeom>
          <a:solidFill>
            <a:srgbClr val="E5FFE5"/>
          </a:solidFill>
          <a:ln w="1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anchor="ctr"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pPr marL="531813" indent="-531813" algn="l" eaLnBrk="0" hangingPunct="0">
              <a:lnSpc>
                <a:spcPct val="90000"/>
              </a:lnSpc>
              <a:defRPr/>
            </a:pPr>
            <a:r>
              <a:rPr lang="zh-TW" altLang="en-US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食品、日常用品</a:t>
            </a:r>
            <a:endParaRPr lang="en-US" altLang="zh-TW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Segoe UI" pitchFamily="34" charset="0"/>
            </a:endParaRPr>
          </a:p>
        </p:txBody>
      </p:sp>
      <p:sp>
        <p:nvSpPr>
          <p:cNvPr id="29" name="標題 1"/>
          <p:cNvSpPr txBox="1">
            <a:spLocks/>
          </p:cNvSpPr>
          <p:nvPr/>
        </p:nvSpPr>
        <p:spPr>
          <a:xfrm>
            <a:off x="7081840" y="3483585"/>
            <a:ext cx="1872208" cy="504056"/>
          </a:xfrm>
          <a:prstGeom prst="rect">
            <a:avLst/>
          </a:prstGeom>
          <a:solidFill>
            <a:srgbClr val="E5FFE5"/>
          </a:solidFill>
          <a:ln w="1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anchor="ctr"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pPr marL="531813" indent="-531813" algn="l" eaLnBrk="0" hangingPunct="0">
              <a:lnSpc>
                <a:spcPct val="90000"/>
              </a:lnSpc>
              <a:defRPr/>
            </a:pPr>
            <a:r>
              <a:rPr lang="zh-TW" altLang="en-US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餐飲相關</a:t>
            </a:r>
            <a:endParaRPr lang="en-US" altLang="zh-TW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Segoe UI" pitchFamily="34" charset="0"/>
            </a:endParaRPr>
          </a:p>
        </p:txBody>
      </p:sp>
      <p:sp>
        <p:nvSpPr>
          <p:cNvPr id="30" name="標題 1"/>
          <p:cNvSpPr txBox="1">
            <a:spLocks/>
          </p:cNvSpPr>
          <p:nvPr/>
        </p:nvSpPr>
        <p:spPr>
          <a:xfrm>
            <a:off x="7081840" y="4025289"/>
            <a:ext cx="1872208" cy="504056"/>
          </a:xfrm>
          <a:prstGeom prst="rect">
            <a:avLst/>
          </a:prstGeom>
          <a:solidFill>
            <a:srgbClr val="E5FFE5"/>
          </a:solidFill>
          <a:ln w="1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anchor="ctr"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pPr marL="531813" indent="-531813" algn="l" eaLnBrk="0" hangingPunct="0">
              <a:lnSpc>
                <a:spcPct val="90000"/>
              </a:lnSpc>
              <a:defRPr/>
            </a:pPr>
            <a:r>
              <a:rPr lang="zh-TW" altLang="en-US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電訊、通訊</a:t>
            </a:r>
            <a:endParaRPr lang="en-US" altLang="zh-TW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Segoe UI" pitchFamily="34" charset="0"/>
            </a:endParaRPr>
          </a:p>
        </p:txBody>
      </p:sp>
      <p:sp>
        <p:nvSpPr>
          <p:cNvPr id="31" name="標題 1"/>
          <p:cNvSpPr txBox="1">
            <a:spLocks/>
          </p:cNvSpPr>
          <p:nvPr/>
        </p:nvSpPr>
        <p:spPr>
          <a:xfrm>
            <a:off x="7081840" y="4566993"/>
            <a:ext cx="1872208" cy="504056"/>
          </a:xfrm>
          <a:prstGeom prst="rect">
            <a:avLst/>
          </a:prstGeom>
          <a:solidFill>
            <a:srgbClr val="E5FFE5"/>
          </a:solidFill>
          <a:ln w="1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anchor="ctr"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pPr marL="531813" indent="-531813" algn="l" eaLnBrk="0" hangingPunct="0">
              <a:lnSpc>
                <a:spcPct val="90000"/>
              </a:lnSpc>
              <a:defRPr/>
            </a:pPr>
            <a:r>
              <a:rPr lang="zh-TW" altLang="en-US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文教、影印</a:t>
            </a:r>
            <a:endParaRPr lang="en-US" altLang="zh-TW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Segoe UI" pitchFamily="34" charset="0"/>
            </a:endParaRPr>
          </a:p>
        </p:txBody>
      </p:sp>
      <p:sp>
        <p:nvSpPr>
          <p:cNvPr id="32" name="標題 1"/>
          <p:cNvSpPr txBox="1">
            <a:spLocks/>
          </p:cNvSpPr>
          <p:nvPr/>
        </p:nvSpPr>
        <p:spPr>
          <a:xfrm>
            <a:off x="7081840" y="5108697"/>
            <a:ext cx="1872208" cy="504056"/>
          </a:xfrm>
          <a:prstGeom prst="rect">
            <a:avLst/>
          </a:prstGeom>
          <a:solidFill>
            <a:srgbClr val="E5FFE5"/>
          </a:solidFill>
          <a:ln w="1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anchor="ctr"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pPr marL="531813" indent="-531813" algn="l">
              <a:lnSpc>
                <a:spcPct val="90000"/>
              </a:lnSpc>
              <a:defRPr/>
            </a:pPr>
            <a:r>
              <a:rPr lang="zh-TW" altLang="en-US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購票、快捷</a:t>
            </a:r>
            <a:endParaRPr lang="en-US" altLang="zh-TW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Segoe UI" pitchFamily="34" charset="0"/>
            </a:endParaRPr>
          </a:p>
        </p:txBody>
      </p:sp>
      <p:sp>
        <p:nvSpPr>
          <p:cNvPr id="33" name="標題 1"/>
          <p:cNvSpPr txBox="1">
            <a:spLocks/>
          </p:cNvSpPr>
          <p:nvPr/>
        </p:nvSpPr>
        <p:spPr>
          <a:xfrm>
            <a:off x="7081840" y="5650401"/>
            <a:ext cx="1872208" cy="504056"/>
          </a:xfrm>
          <a:prstGeom prst="rect">
            <a:avLst/>
          </a:prstGeom>
          <a:solidFill>
            <a:srgbClr val="E5FFE5"/>
          </a:solidFill>
          <a:ln w="1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anchor="ctr"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pPr marL="531813" indent="-531813" algn="l">
              <a:lnSpc>
                <a:spcPct val="90000"/>
              </a:lnSpc>
              <a:defRPr/>
            </a:pPr>
            <a:r>
              <a:rPr lang="zh-TW" altLang="en-US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在地化服務</a:t>
            </a:r>
            <a:endParaRPr lang="en-US" altLang="zh-TW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Segoe UI" pitchFamily="34" charset="0"/>
            </a:endParaRPr>
          </a:p>
        </p:txBody>
      </p:sp>
      <p:sp>
        <p:nvSpPr>
          <p:cNvPr id="34" name="標題 1"/>
          <p:cNvSpPr txBox="1">
            <a:spLocks/>
          </p:cNvSpPr>
          <p:nvPr/>
        </p:nvSpPr>
        <p:spPr>
          <a:xfrm>
            <a:off x="7081840" y="6192102"/>
            <a:ext cx="1872208" cy="504056"/>
          </a:xfrm>
          <a:prstGeom prst="rect">
            <a:avLst/>
          </a:prstGeom>
          <a:solidFill>
            <a:srgbClr val="E5FFE5"/>
          </a:solidFill>
          <a:ln w="19525" cap="flat" cmpd="sng" algn="ctr">
            <a:solidFill>
              <a:schemeClr val="bg1"/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tIns="0" bIns="0" anchor="ctr">
            <a:scene3d>
              <a:camera prst="orthographicFront"/>
              <a:lightRig rig="threePt" dir="t"/>
            </a:scene3d>
            <a:sp3d>
              <a:bevelB w="0" h="0"/>
              <a:contourClr>
                <a:srgbClr val="1C5C90"/>
              </a:contourClr>
            </a:sp3d>
          </a:bodyPr>
          <a:lstStyle/>
          <a:p>
            <a:pPr marL="531813" indent="-531813" algn="l" eaLnBrk="0" hangingPunct="0">
              <a:lnSpc>
                <a:spcPct val="90000"/>
              </a:lnSpc>
              <a:defRPr/>
            </a:pPr>
            <a:r>
              <a:rPr lang="en-US" altLang="zh-TW" spc="50" dirty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5141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4" grpId="0" animBg="1"/>
      <p:bldP spid="25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040287"/>
            <a:ext cx="2267744" cy="139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26240" y="1844048"/>
            <a:ext cx="1943100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13742" y="3473093"/>
            <a:ext cx="19431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1559767" y="5001855"/>
            <a:ext cx="205105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Elbow Connector 10"/>
          <p:cNvCxnSpPr>
            <a:stCxn id="33795" idx="2"/>
            <a:endCxn id="33796" idx="1"/>
          </p:cNvCxnSpPr>
          <p:nvPr/>
        </p:nvCxnSpPr>
        <p:spPr>
          <a:xfrm rot="16200000" flipH="1">
            <a:off x="1311583" y="2255673"/>
            <a:ext cx="136946" cy="49236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12"/>
          <p:cNvCxnSpPr>
            <a:stCxn id="33795" idx="2"/>
            <a:endCxn id="33797" idx="1"/>
          </p:cNvCxnSpPr>
          <p:nvPr/>
        </p:nvCxnSpPr>
        <p:spPr>
          <a:xfrm rot="16200000" flipH="1">
            <a:off x="530103" y="3037153"/>
            <a:ext cx="1687409" cy="47987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4"/>
          <p:cNvCxnSpPr>
            <a:stCxn id="33795" idx="2"/>
            <a:endCxn id="33798" idx="1"/>
          </p:cNvCxnSpPr>
          <p:nvPr/>
        </p:nvCxnSpPr>
        <p:spPr>
          <a:xfrm rot="16200000" flipH="1">
            <a:off x="-322385" y="3889640"/>
            <a:ext cx="3338409" cy="42589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877713"/>
          </a:xfrm>
        </p:spPr>
        <p:txBody>
          <a:bodyPr>
            <a:normAutofit fontScale="90000"/>
          </a:bodyPr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sz="4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以便利超商為例 </a:t>
            </a:r>
            <a:r>
              <a:rPr lang="en-US" altLang="zh-TW" sz="40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2/3</a:t>
            </a:r>
            <a:endParaRPr lang="zh-TW" altLang="en-US" sz="4000" b="1" dirty="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41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64" y="1374397"/>
            <a:ext cx="2376265" cy="1584176"/>
          </a:xfrm>
          <a:prstGeom prst="rect">
            <a:avLst/>
          </a:prstGeom>
        </p:spPr>
      </p:pic>
      <p:pic>
        <p:nvPicPr>
          <p:cNvPr id="42" name="Pictur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465" y="3102589"/>
            <a:ext cx="2424663" cy="1607657"/>
          </a:xfrm>
          <a:prstGeom prst="rect">
            <a:avLst/>
          </a:prstGeom>
        </p:spPr>
      </p:pic>
      <p:pic>
        <p:nvPicPr>
          <p:cNvPr id="43" name="Picture 3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64" y="4884655"/>
            <a:ext cx="2376264" cy="1774277"/>
          </a:xfrm>
          <a:prstGeom prst="rect">
            <a:avLst/>
          </a:prstGeom>
        </p:spPr>
      </p:pic>
      <p:sp>
        <p:nvSpPr>
          <p:cNvPr id="38" name="Rectangle 35"/>
          <p:cNvSpPr/>
          <p:nvPr/>
        </p:nvSpPr>
        <p:spPr>
          <a:xfrm>
            <a:off x="7428809" y="2223104"/>
            <a:ext cx="1518609" cy="760959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2000" tIns="72000" rIns="72000" bIns="7200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商業經營科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會計事務科 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5" name="Rectangle 35"/>
          <p:cNvSpPr/>
          <p:nvPr/>
        </p:nvSpPr>
        <p:spPr>
          <a:xfrm>
            <a:off x="7428809" y="3934505"/>
            <a:ext cx="1488012" cy="760959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2000" tIns="72000" rIns="72000" bIns="7200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流通管理科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商業經營科 </a:t>
            </a:r>
            <a:endParaRPr 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9" name="Rectangle 35"/>
          <p:cNvSpPr/>
          <p:nvPr/>
        </p:nvSpPr>
        <p:spPr>
          <a:xfrm>
            <a:off x="7428809" y="5908401"/>
            <a:ext cx="1468606" cy="760959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2000" tIns="72000" rIns="72000" bIns="72000">
            <a:spAutoFit/>
          </a:bodyPr>
          <a:lstStyle/>
          <a:p>
            <a:pPr algn="ctr"/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電子商務科 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algn="ctr"/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資料處理科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44" name="Elbow Connector 12"/>
          <p:cNvCxnSpPr>
            <a:stCxn id="33796" idx="3"/>
            <a:endCxn id="41" idx="1"/>
          </p:cNvCxnSpPr>
          <p:nvPr/>
        </p:nvCxnSpPr>
        <p:spPr>
          <a:xfrm flipV="1">
            <a:off x="3569340" y="2166485"/>
            <a:ext cx="1823124" cy="40384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5"/>
          <p:cNvSpPr/>
          <p:nvPr/>
        </p:nvSpPr>
        <p:spPr>
          <a:xfrm>
            <a:off x="3753878" y="2648850"/>
            <a:ext cx="1415772" cy="830997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商業經營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門市服務</a:t>
            </a:r>
          </a:p>
        </p:txBody>
      </p:sp>
      <p:sp>
        <p:nvSpPr>
          <p:cNvPr id="13" name="Rectangle 16"/>
          <p:cNvSpPr/>
          <p:nvPr/>
        </p:nvSpPr>
        <p:spPr>
          <a:xfrm>
            <a:off x="3742180" y="4196859"/>
            <a:ext cx="1415773" cy="461665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物流管理</a:t>
            </a:r>
          </a:p>
        </p:txBody>
      </p:sp>
      <p:sp>
        <p:nvSpPr>
          <p:cNvPr id="14" name="Rectangle 17"/>
          <p:cNvSpPr/>
          <p:nvPr/>
        </p:nvSpPr>
        <p:spPr>
          <a:xfrm>
            <a:off x="3776785" y="5890152"/>
            <a:ext cx="1416050" cy="461962"/>
          </a:xfrm>
          <a:prstGeom prst="rect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電子商務</a:t>
            </a:r>
          </a:p>
        </p:txBody>
      </p:sp>
      <p:cxnSp>
        <p:nvCxnSpPr>
          <p:cNvPr id="54" name="Elbow Connector 12"/>
          <p:cNvCxnSpPr>
            <a:stCxn id="33797" idx="3"/>
            <a:endCxn id="42" idx="1"/>
          </p:cNvCxnSpPr>
          <p:nvPr/>
        </p:nvCxnSpPr>
        <p:spPr>
          <a:xfrm flipV="1">
            <a:off x="3556842" y="3906418"/>
            <a:ext cx="1835623" cy="21437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Elbow Connector 12"/>
          <p:cNvCxnSpPr>
            <a:stCxn id="33798" idx="3"/>
            <a:endCxn id="43" idx="1"/>
          </p:cNvCxnSpPr>
          <p:nvPr/>
        </p:nvCxnSpPr>
        <p:spPr>
          <a:xfrm>
            <a:off x="3610817" y="5771793"/>
            <a:ext cx="1805847" cy="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607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5" grpId="0" animBg="1"/>
      <p:bldP spid="39" grpId="0" animBg="1"/>
      <p:bldP spid="12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sz="36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以便利超商為例 </a:t>
            </a:r>
            <a:r>
              <a:rPr lang="en-US" altLang="zh-TW" sz="3600" b="1" dirty="0">
                <a:solidFill>
                  <a:schemeClr val="accent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3/3</a:t>
            </a:r>
            <a:endParaRPr lang="zh-TW" altLang="en-US" sz="3600" b="1" dirty="0">
              <a:solidFill>
                <a:schemeClr val="accent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562100"/>
              </p:ext>
            </p:extLst>
          </p:nvPr>
        </p:nvGraphicFramePr>
        <p:xfrm>
          <a:off x="683568" y="1500188"/>
          <a:ext cx="7920880" cy="3869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1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終端產品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製造</a:t>
                      </a:r>
                      <a:r>
                        <a:rPr 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服務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職業分類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技高</a:t>
                      </a:r>
                      <a:r>
                        <a:rPr lang="zh-TW" alt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專業</a:t>
                      </a: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群科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科技校院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47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便利商店</a:t>
                      </a:r>
                      <a:endParaRPr lang="en-US" altLang="zh-TW" sz="2000" kern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</a:t>
                      </a: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經營</a:t>
                      </a:r>
                      <a: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門市服務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商業經營科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會計事務科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企業管理系</a:t>
                      </a:r>
                      <a: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會計系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4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流通管理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流通管理科</a:t>
                      </a:r>
                      <a:endParaRPr lang="en-US" altLang="zh-TW" sz="2000" kern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商業經營科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國際貿易科</a:t>
                      </a:r>
                      <a:endParaRPr lang="en-US" altLang="zh-TW" sz="2000" kern="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 panose="02020603050405020304" pitchFamily="18" charset="0"/>
                        </a:rPr>
                        <a:t>航運管理科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流通管理系</a:t>
                      </a:r>
                      <a:endParaRPr lang="zh-TW" alt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企業管理系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4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電子商務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電子商務科</a:t>
                      </a: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資料處理科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資訊管理系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企業管理系 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18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7"/>
          <a:stretch>
            <a:fillRect/>
          </a:stretch>
        </p:blipFill>
        <p:spPr bwMode="auto">
          <a:xfrm>
            <a:off x="755576" y="3356992"/>
            <a:ext cx="1939181" cy="142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9653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2" y="1100856"/>
            <a:ext cx="1435959" cy="107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635646"/>
            <a:ext cx="2088231" cy="139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207270"/>
            <a:ext cx="2088232" cy="1440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6084168" y="5626554"/>
            <a:ext cx="1376513" cy="44203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36000" rIns="72000" bIns="36000">
            <a:sp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食品加工</a:t>
            </a:r>
          </a:p>
        </p:txBody>
      </p:sp>
      <p:sp>
        <p:nvSpPr>
          <p:cNvPr id="6" name="矩形 5"/>
          <p:cNvSpPr/>
          <p:nvPr/>
        </p:nvSpPr>
        <p:spPr>
          <a:xfrm>
            <a:off x="5101626" y="4087447"/>
            <a:ext cx="1376513" cy="4420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36000" rIns="72000" bIns="36000">
            <a:spAutoFit/>
          </a:bodyPr>
          <a:lstStyle/>
          <a:p>
            <a:r>
              <a:rPr lang="zh-TW" altLang="en-US" sz="24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食品營養</a:t>
            </a:r>
          </a:p>
        </p:txBody>
      </p:sp>
      <p:pic>
        <p:nvPicPr>
          <p:cNvPr id="13" name="Picture 11" descr="IMG_1791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31" y="1871283"/>
            <a:ext cx="2088231" cy="1584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4400360" y="2174313"/>
            <a:ext cx="1402533" cy="8113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2000" tIns="36000" rIns="72000" bIns="3600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稻米栽培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米食加工</a:t>
            </a:r>
          </a:p>
        </p:txBody>
      </p:sp>
      <p:cxnSp>
        <p:nvCxnSpPr>
          <p:cNvPr id="9" name="肘形接點 8"/>
          <p:cNvCxnSpPr>
            <a:stCxn id="1026" idx="2"/>
            <a:endCxn id="13" idx="1"/>
          </p:cNvCxnSpPr>
          <p:nvPr/>
        </p:nvCxnSpPr>
        <p:spPr>
          <a:xfrm rot="16200000" flipH="1">
            <a:off x="1364131" y="1904129"/>
            <a:ext cx="484921" cy="103427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/>
          <p:cNvCxnSpPr>
            <a:stCxn id="1026" idx="2"/>
            <a:endCxn id="1029" idx="1"/>
          </p:cNvCxnSpPr>
          <p:nvPr/>
        </p:nvCxnSpPr>
        <p:spPr>
          <a:xfrm rot="16200000" flipH="1">
            <a:off x="890173" y="2378088"/>
            <a:ext cx="2152914" cy="17543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肘形接點 13"/>
          <p:cNvCxnSpPr>
            <a:stCxn id="1026" idx="2"/>
            <a:endCxn id="1030" idx="1"/>
          </p:cNvCxnSpPr>
          <p:nvPr/>
        </p:nvCxnSpPr>
        <p:spPr>
          <a:xfrm rot="16200000" flipH="1">
            <a:off x="596235" y="2672026"/>
            <a:ext cx="3748902" cy="276246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標題 1"/>
          <p:cNvSpPr txBox="1">
            <a:spLocks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anose="02020909000000000000" pitchFamily="49" charset="-120"/>
                <a:ea typeface="華康新特明體" panose="02020909000000000000" pitchFamily="49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kumimoji="0" lang="zh-TW" altLang="en-US" sz="3600" dirty="0">
                <a:solidFill>
                  <a:srgbClr val="CCFF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以御飯糰為例 </a:t>
            </a:r>
            <a:r>
              <a:rPr kumimoji="0" lang="en-US" altLang="zh-TW" sz="3600" dirty="0">
                <a:solidFill>
                  <a:srgbClr val="CCFF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1/3</a:t>
            </a:r>
            <a:endParaRPr kumimoji="0" lang="zh-TW" altLang="en-US" sz="3600" dirty="0">
              <a:solidFill>
                <a:srgbClr val="CCFF6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89430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2" y="1100856"/>
            <a:ext cx="1435959" cy="1077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939" y="3528451"/>
            <a:ext cx="1872210" cy="1248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30" y="5204633"/>
            <a:ext cx="1809715" cy="1248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3228407" y="6163470"/>
            <a:ext cx="1376513" cy="442035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36000" rIns="72000" bIns="36000">
            <a:sp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食品加工</a:t>
            </a:r>
          </a:p>
        </p:txBody>
      </p:sp>
      <p:sp>
        <p:nvSpPr>
          <p:cNvPr id="6" name="矩形 5"/>
          <p:cNvSpPr/>
          <p:nvPr/>
        </p:nvSpPr>
        <p:spPr>
          <a:xfrm>
            <a:off x="3283994" y="4445971"/>
            <a:ext cx="1376513" cy="4420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72000" tIns="36000" rIns="72000" bIns="36000">
            <a:spAutoFit/>
          </a:bodyPr>
          <a:lstStyle/>
          <a:p>
            <a:r>
              <a:rPr lang="zh-TW" altLang="en-US" sz="24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食品營養</a:t>
            </a:r>
          </a:p>
        </p:txBody>
      </p:sp>
      <p:pic>
        <p:nvPicPr>
          <p:cNvPr id="13" name="Picture 11" descr="IMG_1791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631" y="1765442"/>
            <a:ext cx="1872210" cy="131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3228407" y="2507076"/>
            <a:ext cx="1402533" cy="8113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2000" tIns="36000" rIns="72000" bIns="36000">
            <a:spAutoFit/>
          </a:bodyPr>
          <a:lstStyle/>
          <a:p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稻米栽培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米食加工</a:t>
            </a:r>
          </a:p>
        </p:txBody>
      </p:sp>
      <p:cxnSp>
        <p:nvCxnSpPr>
          <p:cNvPr id="9" name="肘形接點 8"/>
          <p:cNvCxnSpPr>
            <a:stCxn id="1026" idx="2"/>
            <a:endCxn id="13" idx="1"/>
          </p:cNvCxnSpPr>
          <p:nvPr/>
        </p:nvCxnSpPr>
        <p:spPr>
          <a:xfrm rot="16200000" flipH="1">
            <a:off x="1471693" y="1796567"/>
            <a:ext cx="243696" cy="100817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/>
          <p:cNvCxnSpPr>
            <a:stCxn id="1026" idx="2"/>
            <a:endCxn id="1029" idx="1"/>
          </p:cNvCxnSpPr>
          <p:nvPr/>
        </p:nvCxnSpPr>
        <p:spPr>
          <a:xfrm rot="16200000" flipH="1">
            <a:off x="599839" y="2668421"/>
            <a:ext cx="1973712" cy="99448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肘形接點 13"/>
          <p:cNvCxnSpPr>
            <a:stCxn id="1026" idx="2"/>
            <a:endCxn id="1030" idx="1"/>
          </p:cNvCxnSpPr>
          <p:nvPr/>
        </p:nvCxnSpPr>
        <p:spPr>
          <a:xfrm rot="16200000" flipH="1">
            <a:off x="-218497" y="3486758"/>
            <a:ext cx="3650176" cy="103427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" descr="http://www.dghs.ptc.edu.tw/Subject/Skill/attachments/FCKUpload/DSC018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09956"/>
            <a:ext cx="1956140" cy="146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矩形 22"/>
          <p:cNvSpPr/>
          <p:nvPr/>
        </p:nvSpPr>
        <p:spPr>
          <a:xfrm>
            <a:off x="7448699" y="5785146"/>
            <a:ext cx="1427809" cy="380480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72000" tIns="36000" rIns="72000" bIns="36000">
            <a:spAutoFit/>
          </a:bodyPr>
          <a:lstStyle/>
          <a:p>
            <a:r>
              <a:rPr lang="zh-TW" altLang="en-US" sz="20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食品加工科</a:t>
            </a:r>
          </a:p>
        </p:txBody>
      </p:sp>
      <p:cxnSp>
        <p:nvCxnSpPr>
          <p:cNvPr id="20" name="肘形接點 19"/>
          <p:cNvCxnSpPr>
            <a:stCxn id="1030" idx="3"/>
            <a:endCxn id="22" idx="1"/>
          </p:cNvCxnSpPr>
          <p:nvPr/>
        </p:nvCxnSpPr>
        <p:spPr>
          <a:xfrm flipV="1">
            <a:off x="3933445" y="5443509"/>
            <a:ext cx="2150723" cy="3854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http://www.ravs.ntct.edu.tw/manage/rscript/life/upload/2005/941021PICT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16" y="2981764"/>
            <a:ext cx="1970217" cy="147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7512820" y="3635723"/>
            <a:ext cx="1363688" cy="8771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72000" tIns="0" rIns="72000" bIns="0">
            <a:spAutoFit/>
          </a:bodyPr>
          <a:lstStyle/>
          <a:p>
            <a:r>
              <a:rPr lang="zh-TW" altLang="en-US" sz="19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餐飲管理科</a:t>
            </a:r>
            <a:endParaRPr lang="en-US" altLang="zh-TW" sz="190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9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食品科</a:t>
            </a:r>
          </a:p>
          <a:p>
            <a:r>
              <a:rPr lang="zh-TW" altLang="en-US" sz="19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家政科</a:t>
            </a:r>
            <a:endParaRPr lang="en-US" altLang="zh-TW" sz="190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cxnSp>
        <p:nvCxnSpPr>
          <p:cNvPr id="10" name="肘形接點 9"/>
          <p:cNvCxnSpPr>
            <a:stCxn id="1029" idx="3"/>
            <a:endCxn id="2" idx="1"/>
          </p:cNvCxnSpPr>
          <p:nvPr/>
        </p:nvCxnSpPr>
        <p:spPr>
          <a:xfrm flipV="1">
            <a:off x="3956149" y="3720596"/>
            <a:ext cx="2095767" cy="431925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www.epochtimes.com/i6/100406084739149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916" y="1299396"/>
            <a:ext cx="1968166" cy="147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肘形接點 15"/>
          <p:cNvCxnSpPr>
            <a:stCxn id="13" idx="3"/>
            <a:endCxn id="1028" idx="1"/>
          </p:cNvCxnSpPr>
          <p:nvPr/>
        </p:nvCxnSpPr>
        <p:spPr>
          <a:xfrm flipV="1">
            <a:off x="3969841" y="2037458"/>
            <a:ext cx="2082075" cy="38504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7413911" y="2092982"/>
            <a:ext cx="1440160" cy="688256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2000" tIns="36000" rIns="72000" bIns="36000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農場經營科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食品加工科 </a:t>
            </a:r>
          </a:p>
        </p:txBody>
      </p:sp>
      <p:cxnSp>
        <p:nvCxnSpPr>
          <p:cNvPr id="19" name="肘形接點 18"/>
          <p:cNvCxnSpPr>
            <a:stCxn id="13" idx="3"/>
            <a:endCxn id="2" idx="1"/>
          </p:cNvCxnSpPr>
          <p:nvPr/>
        </p:nvCxnSpPr>
        <p:spPr>
          <a:xfrm>
            <a:off x="3969841" y="2422505"/>
            <a:ext cx="2082075" cy="129809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標題 1"/>
          <p:cNvSpPr txBox="1">
            <a:spLocks/>
          </p:cNvSpPr>
          <p:nvPr/>
        </p:nvSpPr>
        <p:spPr bwMode="auto">
          <a:xfrm>
            <a:off x="457200" y="274638"/>
            <a:ext cx="82296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新特明體" panose="02020909000000000000" pitchFamily="49" charset="-120"/>
                <a:ea typeface="華康新特明體" panose="02020909000000000000" pitchFamily="49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charset="-120"/>
              </a:defRPr>
            </a:lvl9pPr>
          </a:lstStyle>
          <a:p>
            <a:r>
              <a:rPr kumimoji="0"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kumimoji="0" lang="zh-TW" altLang="en-US" sz="3600" dirty="0">
                <a:solidFill>
                  <a:srgbClr val="CCFF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以御飯糰為例 </a:t>
            </a:r>
            <a:r>
              <a:rPr kumimoji="0" lang="en-US" altLang="zh-TW" sz="3600" dirty="0">
                <a:solidFill>
                  <a:srgbClr val="CCFF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2/3</a:t>
            </a:r>
            <a:endParaRPr kumimoji="0" lang="zh-TW" altLang="en-US" sz="3600" dirty="0">
              <a:solidFill>
                <a:srgbClr val="CCFF6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9686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sz="3600" dirty="0">
                <a:solidFill>
                  <a:srgbClr val="CCFF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以御飯糰為例 </a:t>
            </a:r>
            <a:r>
              <a:rPr lang="en-US" altLang="zh-TW" sz="3600" dirty="0">
                <a:solidFill>
                  <a:srgbClr val="CCFF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3/3</a:t>
            </a:r>
            <a:endParaRPr lang="zh-TW" altLang="en-US" sz="3600" dirty="0">
              <a:solidFill>
                <a:srgbClr val="CCFF66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909886"/>
              </p:ext>
            </p:extLst>
          </p:nvPr>
        </p:nvGraphicFramePr>
        <p:xfrm>
          <a:off x="683568" y="1500188"/>
          <a:ext cx="7920880" cy="35034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12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終端產品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製造</a:t>
                      </a:r>
                      <a:r>
                        <a:rPr 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/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服務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職業分類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技高專業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群科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科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技校</a:t>
                      </a: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院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247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御飯糰</a:t>
                      </a: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稻米栽培、米食加工</a:t>
                      </a:r>
                      <a:endParaRPr lang="zh-TW" sz="2000" kern="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191" marR="36191" marT="0" marB="0" anchor="ctr">
                    <a:solidFill>
                      <a:schemeClr val="accent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農場經營科 </a:t>
                      </a:r>
                      <a:endParaRPr lang="en-US" altLang="zh-TW" sz="2000" kern="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食品加工科</a:t>
                      </a:r>
                      <a:endParaRPr lang="en-US" altLang="zh-TW" sz="2000" kern="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191" marR="36191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農園生產系</a:t>
                      </a:r>
                      <a:endParaRPr lang="en-US" altLang="zh-TW" sz="2000" kern="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食品科學系</a:t>
                      </a:r>
                    </a:p>
                  </a:txBody>
                  <a:tcPr marL="36191" marR="36191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24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食品營養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191" marR="3619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餐飲管理科</a:t>
                      </a:r>
                      <a:endParaRPr lang="en-US" altLang="zh-TW" sz="2000" kern="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algn="l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食品科</a:t>
                      </a:r>
                      <a:endParaRPr lang="en-US" altLang="zh-TW" sz="2000" kern="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家政科</a:t>
                      </a:r>
                      <a:endParaRPr lang="zh-TW" sz="2000" kern="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191" marR="3619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zh-TW" altLang="en-US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食品科學系 餐旅管理系</a:t>
                      </a:r>
                    </a:p>
                  </a:txBody>
                  <a:tcPr marL="36191" marR="36191" marT="0" marB="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247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0" dirty="0">
                          <a:solidFill>
                            <a:schemeClr val="dk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食品加工</a:t>
                      </a:r>
                      <a:endParaRPr lang="zh-TW" altLang="zh-TW" sz="2000" kern="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191" marR="36191" marT="0" marB="0" anchor="ctr">
                    <a:solidFill>
                      <a:srgbClr val="FFFF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0" dirty="0">
                          <a:solidFill>
                            <a:schemeClr val="dk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食品加工科</a:t>
                      </a:r>
                      <a:endParaRPr lang="en-US" altLang="zh-TW" sz="2000" kern="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191" marR="36191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0" dirty="0">
                          <a:solidFill>
                            <a:schemeClr val="dk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食品科學系</a:t>
                      </a:r>
                      <a:endParaRPr lang="en-US" altLang="zh-TW" sz="2000" kern="0" dirty="0">
                        <a:solidFill>
                          <a:schemeClr val="dk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0" dirty="0">
                          <a:solidFill>
                            <a:schemeClr val="dk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農業管理系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1" marR="36191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02365"/>
            <a:ext cx="1822538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7850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物件 4"/>
          <p:cNvGraphicFramePr>
            <a:graphicFrameLocks noChangeAspect="1"/>
          </p:cNvGraphicFramePr>
          <p:nvPr/>
        </p:nvGraphicFramePr>
        <p:xfrm>
          <a:off x="320660" y="4437112"/>
          <a:ext cx="4013125" cy="2193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78" name="PhotoImpact" r:id="rId4" imgW="6667200" imgH="3644640" progId="PI3.Image">
                  <p:embed/>
                </p:oleObj>
              </mc:Choice>
              <mc:Fallback>
                <p:oleObj name="PhotoImpact" r:id="rId4" imgW="6667200" imgH="3644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0660" y="4437112"/>
                        <a:ext cx="4013125" cy="21938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/>
        </p:nvGraphicFramePr>
        <p:xfrm>
          <a:off x="4489688" y="1425545"/>
          <a:ext cx="4455511" cy="2714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79" name="PhotoImpact" r:id="rId6" imgW="6108480" imgH="3720960" progId="PI3.Image">
                  <p:embed/>
                </p:oleObj>
              </mc:Choice>
              <mc:Fallback>
                <p:oleObj name="PhotoImpact" r:id="rId6" imgW="6108480" imgH="372096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89688" y="1425545"/>
                        <a:ext cx="4455511" cy="2714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內容版面配置區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660" y="1417638"/>
            <a:ext cx="4035316" cy="295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物件 11"/>
          <p:cNvGraphicFramePr>
            <a:graphicFrameLocks noChangeAspect="1"/>
          </p:cNvGraphicFramePr>
          <p:nvPr/>
        </p:nvGraphicFramePr>
        <p:xfrm>
          <a:off x="4489019" y="4230191"/>
          <a:ext cx="3478332" cy="240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80" name="PhotoImpact" r:id="rId9" imgW="5574960" imgH="3848040" progId="PI3.Image">
                  <p:embed/>
                </p:oleObj>
              </mc:Choice>
              <mc:Fallback>
                <p:oleObj name="PhotoImpact" r:id="rId9" imgW="5574960" imgH="38480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489019" y="4230191"/>
                        <a:ext cx="3478332" cy="2400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以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汽車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為例</a:t>
            </a:r>
            <a:endParaRPr lang="zh-TW" altLang="en-US" sz="36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6293886" y="3625807"/>
            <a:ext cx="2615006" cy="487362"/>
          </a:xfrm>
          <a:prstGeom prst="wedgeRoundRectCallout">
            <a:avLst>
              <a:gd name="adj1" fmla="val -37217"/>
              <a:gd name="adj2" fmla="val -93519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288000" bIns="36000" anchor="ctr" anchorCtr="1"/>
          <a:lstStyle/>
          <a:p>
            <a:pPr algn="ctr">
              <a:spcBef>
                <a:spcPts val="600"/>
              </a:spcBef>
              <a:defRPr/>
            </a:pP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車身、底盤：機械群</a:t>
            </a:r>
          </a:p>
          <a:p>
            <a:pPr algn="ctr">
              <a:defRPr/>
            </a:pPr>
            <a:endParaRPr lang="zh-TW" alt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320660" y="1404843"/>
            <a:ext cx="3241675" cy="503238"/>
          </a:xfrm>
          <a:prstGeom prst="wedgeRoundRectCallout">
            <a:avLst>
              <a:gd name="adj1" fmla="val -20442"/>
              <a:gd name="adj2" fmla="val 221094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288000" rIns="36000" bIns="36000" anchor="ctr" anchorCtr="1"/>
          <a:lstStyle/>
          <a:p>
            <a:pPr algn="ctr">
              <a:spcBef>
                <a:spcPts val="600"/>
              </a:spcBef>
              <a:defRPr/>
            </a:pP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引擎</a:t>
            </a:r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</a:t>
            </a:r>
            <a:r>
              <a:rPr lang="zh-TW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內燃機</a:t>
            </a:r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：動力機械群</a:t>
            </a:r>
          </a:p>
          <a:p>
            <a:pPr algn="ctr">
              <a:defRPr/>
            </a:pPr>
            <a:endParaRPr lang="zh-TW" alt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6167126" y="6124859"/>
            <a:ext cx="1800225" cy="504825"/>
          </a:xfrm>
          <a:prstGeom prst="wedgeRoundRectCallout">
            <a:avLst>
              <a:gd name="adj1" fmla="val -33990"/>
              <a:gd name="adj2" fmla="val -197957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288000" bIns="36000" anchor="ctr" anchorCtr="1"/>
          <a:lstStyle/>
          <a:p>
            <a:pPr algn="ctr">
              <a:spcBef>
                <a:spcPts val="600"/>
              </a:spcBef>
              <a:defRPr/>
            </a:pP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內裝：化工群</a:t>
            </a:r>
          </a:p>
          <a:p>
            <a:pPr algn="ctr">
              <a:defRPr/>
            </a:pPr>
            <a:endParaRPr lang="zh-TW" alt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1611222" y="6124859"/>
            <a:ext cx="2722563" cy="503238"/>
          </a:xfrm>
          <a:prstGeom prst="wedgeRoundRectCallout">
            <a:avLst>
              <a:gd name="adj1" fmla="val -31817"/>
              <a:gd name="adj2" fmla="val -103816"/>
              <a:gd name="adj3" fmla="val 16667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288000" rIns="36000" bIns="36000" anchor="ctr" anchorCtr="1"/>
          <a:lstStyle/>
          <a:p>
            <a:pPr algn="ctr">
              <a:spcBef>
                <a:spcPts val="600"/>
              </a:spcBef>
              <a:defRPr/>
            </a:pP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車載電子：電機電子群</a:t>
            </a:r>
          </a:p>
          <a:p>
            <a:pPr algn="ctr">
              <a:defRPr/>
            </a:pPr>
            <a:endParaRPr lang="zh-TW" altLang="en-US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762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24936" cy="792088"/>
          </a:xfrm>
        </p:spPr>
        <p:txBody>
          <a:bodyPr>
            <a:noAutofit/>
          </a:bodyPr>
          <a:lstStyle/>
          <a:p>
            <a:pPr algn="ctr"/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～因應產業變遷，需重視未來發展能力</a:t>
            </a:r>
          </a:p>
        </p:txBody>
      </p:sp>
      <p:sp>
        <p:nvSpPr>
          <p:cNvPr id="3" name="AutoShape 6" descr="http://www.ztjx.cn/UploadFiles/Article/2011/7/20110710195215429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683568" y="1412776"/>
            <a:ext cx="8064896" cy="4570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</a:pPr>
            <a:r>
              <a:rPr lang="zh-TW" altLang="en-US" sz="24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◆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近代汽車發展為例：</a:t>
            </a:r>
          </a:p>
          <a:p>
            <a:pPr marL="457200" indent="-457200">
              <a:buClr>
                <a:schemeClr val="folHlink"/>
              </a:buClr>
              <a:buFont typeface="Wingdings" pitchFamily="2" charset="2"/>
              <a:buChar char="Ø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汽油、柴油引擎車</a:t>
            </a:r>
          </a:p>
          <a:p>
            <a:pPr marL="457200" indent="-457200">
              <a:buClr>
                <a:schemeClr val="folHlink"/>
              </a:buClr>
              <a:buFont typeface="Wingdings" pitchFamily="2" charset="2"/>
              <a:buChar char="Ø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油電混合車</a:t>
            </a:r>
          </a:p>
          <a:p>
            <a:pPr marL="457200" indent="-457200">
              <a:buClr>
                <a:schemeClr val="folHlink"/>
              </a:buClr>
              <a:buFont typeface="Wingdings" pitchFamily="2" charset="2"/>
              <a:buChar char="Ø"/>
            </a:pPr>
            <a:r>
              <a:rPr lang="zh-TW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電動車</a:t>
            </a:r>
            <a:endParaRPr lang="en-US" altLang="zh-TW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Clr>
                <a:schemeClr val="folHlink"/>
              </a:buClr>
              <a:buFont typeface="Wingdings" pitchFamily="2" charset="2"/>
              <a:buChar char="Ø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太陽能車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457200" indent="-457200">
              <a:buClr>
                <a:schemeClr val="folHlink"/>
              </a:buClr>
              <a:buFont typeface="Wingdings" pitchFamily="2" charset="2"/>
              <a:buChar char="Ø"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氫氣車</a:t>
            </a:r>
            <a:endParaRPr lang="en-US" altLang="zh-TW" sz="24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55600" indent="-355600">
              <a:spcBef>
                <a:spcPts val="1200"/>
              </a:spcBef>
              <a:buClr>
                <a:schemeClr val="folHlink"/>
              </a:buClr>
            </a:pPr>
            <a:r>
              <a:rPr lang="zh-TW" altLang="en-US" sz="24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◆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部分傳統產業的精進與汰換，從以往的數百年到如今可能一、二十年，甚至更短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6213" indent="-176213">
              <a:spcBef>
                <a:spcPts val="1200"/>
              </a:spcBef>
              <a:buClr>
                <a:schemeClr val="folHlink"/>
              </a:buClr>
            </a:pPr>
            <a:r>
              <a:rPr lang="zh-TW" altLang="en-US" sz="24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◆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一技在身不再只是學習單一技能</a:t>
            </a:r>
            <a:r>
              <a:rPr lang="en-US" altLang="zh-TW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更重要的是具備面對未來挑戰的能力</a:t>
            </a:r>
            <a:endParaRPr lang="en-US" altLang="zh-TW" sz="28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7376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sz="40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以汽車為例 </a:t>
            </a:r>
            <a:r>
              <a:rPr lang="en-US" altLang="zh-TW" sz="4000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1/5</a:t>
            </a:r>
            <a:endParaRPr lang="zh-TW" altLang="en-US" sz="4000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AutoShape 6" descr="http://www.ztjx.cn/UploadFiles/Article/2011/7/20110710195215429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0" name="Picture 8" descr="http://www.twwiki.com/uploads/wiki/e4/71/658951_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3755" y="3284984"/>
            <a:ext cx="2779804" cy="1645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6300734" y="3825514"/>
            <a:ext cx="2339102" cy="561748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36000" bIns="3600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機件設計與製造</a:t>
            </a:r>
          </a:p>
        </p:txBody>
      </p:sp>
      <p:pic>
        <p:nvPicPr>
          <p:cNvPr id="3082" name="Picture 10" descr="http://pic.big5.dbw.cn/0/05/70/54/5705410_285826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33755" y="1604715"/>
            <a:ext cx="2779804" cy="1520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300734" y="5445224"/>
            <a:ext cx="1723549" cy="44203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36000" bIns="36000">
            <a:sp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汽機車修護</a:t>
            </a:r>
          </a:p>
        </p:txBody>
      </p:sp>
      <p:sp>
        <p:nvSpPr>
          <p:cNvPr id="6" name="矩形 5"/>
          <p:cNvSpPr/>
          <p:nvPr/>
        </p:nvSpPr>
        <p:spPr>
          <a:xfrm>
            <a:off x="6300734" y="2118935"/>
            <a:ext cx="2339102" cy="56174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tIns="36000" bIns="3600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造型設計與製造</a:t>
            </a:r>
          </a:p>
        </p:txBody>
      </p:sp>
      <p:pic>
        <p:nvPicPr>
          <p:cNvPr id="3084" name="Picture 12" descr="http://www.tncar.com.tw/manage/uploaded/1/10110/bBwjPCNQDnrr3Zt69x05ig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2"/>
          <a:stretch/>
        </p:blipFill>
        <p:spPr bwMode="auto">
          <a:xfrm>
            <a:off x="3224001" y="5114814"/>
            <a:ext cx="2822128" cy="1626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肘形接點 7"/>
          <p:cNvCxnSpPr>
            <a:endCxn id="3082" idx="1"/>
          </p:cNvCxnSpPr>
          <p:nvPr/>
        </p:nvCxnSpPr>
        <p:spPr>
          <a:xfrm rot="5400000" flipH="1" flipV="1">
            <a:off x="2330522" y="1605969"/>
            <a:ext cx="144015" cy="1662449"/>
          </a:xfrm>
          <a:prstGeom prst="bentConnector4">
            <a:avLst>
              <a:gd name="adj1" fmla="val -158733"/>
              <a:gd name="adj2" fmla="val 8723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肘形接點 9"/>
          <p:cNvCxnSpPr>
            <a:endCxn id="3082" idx="1"/>
          </p:cNvCxnSpPr>
          <p:nvPr/>
        </p:nvCxnSpPr>
        <p:spPr>
          <a:xfrm rot="5400000" flipH="1" flipV="1">
            <a:off x="2330522" y="1605969"/>
            <a:ext cx="144015" cy="1662449"/>
          </a:xfrm>
          <a:prstGeom prst="bentConnector4">
            <a:avLst>
              <a:gd name="adj1" fmla="val -158733"/>
              <a:gd name="adj2" fmla="val 8723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/>
          <p:cNvCxnSpPr>
            <a:endCxn id="3080" idx="1"/>
          </p:cNvCxnSpPr>
          <p:nvPr/>
        </p:nvCxnSpPr>
        <p:spPr>
          <a:xfrm rot="16200000" flipH="1">
            <a:off x="1603241" y="2477265"/>
            <a:ext cx="1598579" cy="166244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肘形接點 13"/>
          <p:cNvCxnSpPr>
            <a:endCxn id="3084" idx="1"/>
          </p:cNvCxnSpPr>
          <p:nvPr/>
        </p:nvCxnSpPr>
        <p:spPr>
          <a:xfrm rot="16200000" flipH="1">
            <a:off x="688208" y="3392298"/>
            <a:ext cx="3418890" cy="1652695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" descr="http://www.hongxincar.com.tw/templates/cache/5152/images/products/photooriginal-5152-126726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96" y="1261362"/>
            <a:ext cx="1470110" cy="124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178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6090"/>
          </a:xfrm>
        </p:spPr>
        <p:txBody>
          <a:bodyPr/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以汽車為例 </a:t>
            </a:r>
            <a:r>
              <a:rPr lang="en-US" altLang="zh-TW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2/5</a:t>
            </a:r>
            <a:endParaRPr lang="zh-TW" altLang="en-US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74" name="Picture 2" descr="http://www.hongxincar.com.tw/templates/cache/5152/images/products/photooriginal-5152-1267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88334"/>
            <a:ext cx="1237962" cy="105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://www.ztjx.cn/UploadFiles/Article/2011/7/20110710195215429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0" name="Picture 8" descr="http://www.twwiki.com/uploads/wiki/e4/71/658951_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72806" y="4312363"/>
            <a:ext cx="1298464" cy="768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.big5.dbw.cn/0/05/70/54/5705410_28582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3541" y="2301184"/>
            <a:ext cx="2151647" cy="1339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115616" y="3597783"/>
            <a:ext cx="2270501" cy="553998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造型設計與製造</a:t>
            </a:r>
          </a:p>
        </p:txBody>
      </p:sp>
      <p:pic>
        <p:nvPicPr>
          <p:cNvPr id="3084" name="Picture 12" descr="http://www.tncar.com.tw/manage/uploaded/1/10110/bBwjPCNQDnrr3Zt69x05i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2"/>
          <a:stretch/>
        </p:blipFill>
        <p:spPr bwMode="auto">
          <a:xfrm>
            <a:off x="1272806" y="5241611"/>
            <a:ext cx="1303771" cy="75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肘形接點 7"/>
          <p:cNvCxnSpPr>
            <a:stCxn id="3074" idx="2"/>
            <a:endCxn id="3082" idx="1"/>
          </p:cNvCxnSpPr>
          <p:nvPr/>
        </p:nvCxnSpPr>
        <p:spPr>
          <a:xfrm rot="16200000" flipH="1">
            <a:off x="569821" y="2297266"/>
            <a:ext cx="830385" cy="517056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肘形接點 9"/>
          <p:cNvCxnSpPr>
            <a:stCxn id="3074" idx="2"/>
            <a:endCxn id="3082" idx="1"/>
          </p:cNvCxnSpPr>
          <p:nvPr/>
        </p:nvCxnSpPr>
        <p:spPr>
          <a:xfrm rot="16200000" flipH="1">
            <a:off x="569821" y="2297266"/>
            <a:ext cx="830385" cy="517056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02" name="矩形 3101"/>
          <p:cNvSpPr/>
          <p:nvPr/>
        </p:nvSpPr>
        <p:spPr>
          <a:xfrm>
            <a:off x="4830479" y="3229393"/>
            <a:ext cx="1313180" cy="430887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工業設計</a:t>
            </a:r>
          </a:p>
        </p:txBody>
      </p:sp>
      <p:pic>
        <p:nvPicPr>
          <p:cNvPr id="4098" name="Picture 2" descr="http://image.u-car.com.tw/articleimage_127390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63" y="1586765"/>
            <a:ext cx="2530656" cy="169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矩形 66"/>
          <p:cNvSpPr/>
          <p:nvPr/>
        </p:nvSpPr>
        <p:spPr>
          <a:xfrm>
            <a:off x="4830479" y="5523790"/>
            <a:ext cx="1313180" cy="430887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模具製造</a:t>
            </a:r>
          </a:p>
        </p:txBody>
      </p:sp>
      <p:pic>
        <p:nvPicPr>
          <p:cNvPr id="4100" name="Picture 4" descr="https://encrypted-tbn3.gstatic.com/images?q=tbn:ANd9GcRgBjyuDGjkxXiwM9RODFwkn2Js-RQ7QL1XLG8A7ZQ_0Rdyd-a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904" y="3917453"/>
            <a:ext cx="2448272" cy="1652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矩形 68"/>
          <p:cNvSpPr/>
          <p:nvPr/>
        </p:nvSpPr>
        <p:spPr>
          <a:xfrm>
            <a:off x="7090859" y="3167838"/>
            <a:ext cx="1897784" cy="461665"/>
          </a:xfrm>
          <a:prstGeom prst="rect">
            <a:avLst/>
          </a:prstGeom>
          <a:solidFill>
            <a:srgbClr val="66FFFF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電腦機械製圖科</a:t>
            </a:r>
          </a:p>
        </p:txBody>
      </p:sp>
      <p:sp>
        <p:nvSpPr>
          <p:cNvPr id="70" name="矩形 69"/>
          <p:cNvSpPr/>
          <p:nvPr/>
        </p:nvSpPr>
        <p:spPr>
          <a:xfrm>
            <a:off x="7108975" y="5723845"/>
            <a:ext cx="1879669" cy="405111"/>
          </a:xfrm>
          <a:prstGeom prst="rect">
            <a:avLst/>
          </a:prstGeom>
          <a:solidFill>
            <a:srgbClr val="66FFFF"/>
          </a:solidFill>
        </p:spPr>
        <p:txBody>
          <a:bodyPr wrap="square" lIns="36000" tIns="0" rIns="36000" bIns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模具科、機械科 </a:t>
            </a:r>
          </a:p>
        </p:txBody>
      </p:sp>
      <p:pic>
        <p:nvPicPr>
          <p:cNvPr id="71" name="Picture 2" descr="http://www.ckvs.ntpc.edu.tw/%E7%A7%91%E7%B3%BB%E7%9B%B8%E9%97%9C%E9%80%A3%E7%B5%90/%E7%BE%8E%E5%B7%A5%E7%A7%91/images/DSC_513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975" y="1844867"/>
            <a:ext cx="1879668" cy="129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203.68.245.14/ezfiles/0/1000/gallery/6/6/gallery_6_6625630_61918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975" y="4256463"/>
            <a:ext cx="1879668" cy="146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03" name="肘形接點 4102"/>
          <p:cNvCxnSpPr>
            <a:stCxn id="3082" idx="3"/>
            <a:endCxn id="4098" idx="1"/>
          </p:cNvCxnSpPr>
          <p:nvPr/>
        </p:nvCxnSpPr>
        <p:spPr>
          <a:xfrm flipV="1">
            <a:off x="3395188" y="2432798"/>
            <a:ext cx="723575" cy="53818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5" name="肘形接點 4104"/>
          <p:cNvCxnSpPr>
            <a:stCxn id="3082" idx="3"/>
            <a:endCxn id="4100" idx="1"/>
          </p:cNvCxnSpPr>
          <p:nvPr/>
        </p:nvCxnSpPr>
        <p:spPr>
          <a:xfrm>
            <a:off x="3395188" y="2970987"/>
            <a:ext cx="711716" cy="177275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7" name="肘形接點 4106"/>
          <p:cNvCxnSpPr>
            <a:stCxn id="4098" idx="3"/>
            <a:endCxn id="71" idx="1"/>
          </p:cNvCxnSpPr>
          <p:nvPr/>
        </p:nvCxnSpPr>
        <p:spPr>
          <a:xfrm>
            <a:off x="6649419" y="2432798"/>
            <a:ext cx="459556" cy="60120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9" name="肘形接點 4108"/>
          <p:cNvCxnSpPr>
            <a:stCxn id="4100" idx="3"/>
            <a:endCxn id="72" idx="1"/>
          </p:cNvCxnSpPr>
          <p:nvPr/>
        </p:nvCxnSpPr>
        <p:spPr>
          <a:xfrm>
            <a:off x="6555176" y="4743746"/>
            <a:ext cx="553799" cy="2464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414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/>
          </a:bodyPr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專業群科與產業及進路關聯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899592" y="1413419"/>
            <a:ext cx="7344817" cy="4021907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sz="4000" b="1" dirty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逆向工程思考法</a:t>
            </a:r>
            <a:endParaRPr lang="en-US" altLang="zh-TW" sz="40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l"/>
            </a:pP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日常生活周邊</a:t>
            </a:r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產品（服務）</a:t>
            </a:r>
            <a:endParaRPr lang="en-US" altLang="zh-TW" sz="3200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  <a:sym typeface="Wingdings" panose="05000000000000000000" pitchFamily="2" charset="2"/>
              </a:rPr>
              <a:t>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  <a:sym typeface="Wingdings" panose="05000000000000000000" pitchFamily="2" charset="2"/>
              </a:rPr>
              <a:t>製造、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服務提供者（技術</a:t>
            </a:r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）</a:t>
            </a:r>
            <a:endParaRPr lang="en-US" altLang="zh-TW" sz="2800" dirty="0"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marL="803275" lvl="2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8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  <a:sym typeface="Wingdings" panose="05000000000000000000" pitchFamily="2" charset="2"/>
              </a:rPr>
              <a:t>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  <a:sym typeface="Wingdings" panose="05000000000000000000" pitchFamily="2" charset="2"/>
              </a:rPr>
              <a:t>產業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職業分類</a:t>
            </a:r>
            <a:endParaRPr lang="en-US" altLang="zh-TW" sz="28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marL="1162050" lvl="2" indent="0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è"/>
            </a:pP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技高專業群科</a:t>
            </a:r>
            <a:endParaRPr lang="en-US" altLang="zh-TW" sz="28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marL="1522413" lvl="3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TW" sz="24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  <a:sym typeface="Wingdings" panose="05000000000000000000" pitchFamily="2" charset="2"/>
              </a:rPr>
              <a:t></a:t>
            </a:r>
            <a:r>
              <a:rPr lang="zh-TW" altLang="en-US" sz="2400" dirty="0">
                <a:solidFill>
                  <a:schemeClr val="accent6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  <a:sym typeface="Wingdings" panose="05000000000000000000" pitchFamily="2" charset="2"/>
              </a:rPr>
              <a:t> </a:t>
            </a:r>
            <a:r>
              <a:rPr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  <a:sym typeface="Wingdings" panose="05000000000000000000" pitchFamily="2" charset="2"/>
              </a:rPr>
              <a:t>升學</a:t>
            </a:r>
            <a:r>
              <a:rPr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科技校院相關系所</a:t>
            </a:r>
          </a:p>
        </p:txBody>
      </p:sp>
    </p:spTree>
    <p:extLst>
      <p:ext uri="{BB962C8B-B14F-4D97-AF65-F5344CB8AC3E}">
        <p14:creationId xmlns:p14="http://schemas.microsoft.com/office/powerpoint/2010/main" val="2164525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8354"/>
          </a:xfrm>
        </p:spPr>
        <p:txBody>
          <a:bodyPr/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以汽車為例 </a:t>
            </a:r>
            <a:r>
              <a:rPr lang="en-US" altLang="zh-TW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3/5</a:t>
            </a:r>
            <a:endParaRPr lang="zh-TW" altLang="en-US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74" name="Picture 2" descr="http://www.hongxincar.com.tw/templates/cache/5152/images/products/photooriginal-5152-1267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158260"/>
            <a:ext cx="1237962" cy="105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://www.ztjx.cn/UploadFiles/Article/2011/7/20110710195215429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0" name="Picture 8" descr="http://www.twwiki.com/uploads/wiki/e4/71/658951_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5708" y="3396069"/>
            <a:ext cx="2220581" cy="125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.big5.dbw.cn/0/05/70/54/5705410_28582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85709" y="2368949"/>
            <a:ext cx="1303772" cy="797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tncar.com.tw/manage/uploaded/1/10110/bBwjPCNQDnrr3Zt69x05i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2"/>
          <a:stretch/>
        </p:blipFill>
        <p:spPr bwMode="auto">
          <a:xfrm>
            <a:off x="1236550" y="5337903"/>
            <a:ext cx="1303771" cy="751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肘形接點 9"/>
          <p:cNvCxnSpPr>
            <a:stCxn id="3074" idx="2"/>
            <a:endCxn id="3080" idx="1"/>
          </p:cNvCxnSpPr>
          <p:nvPr/>
        </p:nvCxnSpPr>
        <p:spPr>
          <a:xfrm rot="16200000" flipH="1">
            <a:off x="103735" y="2941673"/>
            <a:ext cx="1813119" cy="350827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矩形 69"/>
          <p:cNvSpPr/>
          <p:nvPr/>
        </p:nvSpPr>
        <p:spPr>
          <a:xfrm>
            <a:off x="6767990" y="3044136"/>
            <a:ext cx="1918810" cy="497444"/>
          </a:xfrm>
          <a:prstGeom prst="rect">
            <a:avLst/>
          </a:prstGeom>
          <a:solidFill>
            <a:srgbClr val="CCFF66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機械科 </a:t>
            </a:r>
          </a:p>
        </p:txBody>
      </p:sp>
      <p:cxnSp>
        <p:nvCxnSpPr>
          <p:cNvPr id="4105" name="肘形接點 4104"/>
          <p:cNvCxnSpPr>
            <a:stCxn id="3080" idx="3"/>
            <a:endCxn id="5124" idx="0"/>
          </p:cNvCxnSpPr>
          <p:nvPr/>
        </p:nvCxnSpPr>
        <p:spPr>
          <a:xfrm>
            <a:off x="3406289" y="4023647"/>
            <a:ext cx="1547090" cy="627579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7" name="肘形接點 4106"/>
          <p:cNvCxnSpPr>
            <a:stCxn id="5126" idx="3"/>
            <a:endCxn id="5128" idx="1"/>
          </p:cNvCxnSpPr>
          <p:nvPr/>
        </p:nvCxnSpPr>
        <p:spPr>
          <a:xfrm flipV="1">
            <a:off x="5825441" y="2326473"/>
            <a:ext cx="931917" cy="10302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9" name="肘形接點 4108"/>
          <p:cNvCxnSpPr>
            <a:stCxn id="5124" idx="3"/>
            <a:endCxn id="5130" idx="1"/>
          </p:cNvCxnSpPr>
          <p:nvPr/>
        </p:nvCxnSpPr>
        <p:spPr>
          <a:xfrm flipV="1">
            <a:off x="6372200" y="5027497"/>
            <a:ext cx="471447" cy="154927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http://www.tungsten-china.com/Upload/%E5%BA%94%E7%94%A8%E9%A2%86%E5%9F%9F/%E5%BA%94%E7%94%A8%E9%A2%86%E5%9F%9F%E6%9C%BA%E6%A2%B0%E5%88%B6%E9%80%A0%E5%8F%8A%E7%84%8A%E6%8E%A5-10403513804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57" y="4651226"/>
            <a:ext cx="2837643" cy="1062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heyshow.com/users/didonchu/Image8.jp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8604" y="1599940"/>
            <a:ext cx="2236837" cy="16591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08" name="肘形接點 4107"/>
          <p:cNvCxnSpPr>
            <a:stCxn id="3080" idx="3"/>
            <a:endCxn id="5126" idx="2"/>
          </p:cNvCxnSpPr>
          <p:nvPr/>
        </p:nvCxnSpPr>
        <p:spPr>
          <a:xfrm flipV="1">
            <a:off x="3406289" y="3259063"/>
            <a:ext cx="1300734" cy="764584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128" name="Picture 8" descr="http://blog.nkhs.tp.edu.tw/teacherblog/get/22/%E6%A9%9F%E6%A2%B0%E7%A7%91IMG_6231-1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8" y="1593298"/>
            <a:ext cx="1929442" cy="146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eb.hcvs.hc.edu.tw/ezfiles/0/1000/img/61/r-002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647" y="4213690"/>
            <a:ext cx="2099873" cy="162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矩形 57"/>
          <p:cNvSpPr/>
          <p:nvPr/>
        </p:nvSpPr>
        <p:spPr>
          <a:xfrm>
            <a:off x="1179150" y="4629981"/>
            <a:ext cx="2227139" cy="486159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36000" tIns="0" rIns="36000" bIns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機件設計與製造</a:t>
            </a:r>
          </a:p>
        </p:txBody>
      </p:sp>
      <p:sp>
        <p:nvSpPr>
          <p:cNvPr id="3102" name="矩形 3101"/>
          <p:cNvSpPr/>
          <p:nvPr/>
        </p:nvSpPr>
        <p:spPr>
          <a:xfrm>
            <a:off x="4810666" y="3308814"/>
            <a:ext cx="1313180" cy="430887"/>
          </a:xfrm>
          <a:prstGeom prst="rect">
            <a:avLst/>
          </a:prstGeom>
          <a:solidFill>
            <a:srgbClr val="CC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機構設計</a:t>
            </a:r>
          </a:p>
        </p:txBody>
      </p:sp>
      <p:sp>
        <p:nvSpPr>
          <p:cNvPr id="67" name="矩形 66"/>
          <p:cNvSpPr/>
          <p:nvPr/>
        </p:nvSpPr>
        <p:spPr>
          <a:xfrm>
            <a:off x="4585333" y="5733256"/>
            <a:ext cx="1313180" cy="430887"/>
          </a:xfrm>
          <a:prstGeom prst="rect">
            <a:avLst/>
          </a:prstGeom>
          <a:solidFill>
            <a:srgbClr val="CCFF66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機械製造</a:t>
            </a:r>
          </a:p>
        </p:txBody>
      </p:sp>
      <p:sp>
        <p:nvSpPr>
          <p:cNvPr id="4113" name="矩形 4112"/>
          <p:cNvSpPr/>
          <p:nvPr/>
        </p:nvSpPr>
        <p:spPr>
          <a:xfrm>
            <a:off x="6843647" y="5722176"/>
            <a:ext cx="2016224" cy="688256"/>
          </a:xfrm>
          <a:prstGeom prst="rect">
            <a:avLst/>
          </a:prstGeom>
          <a:solidFill>
            <a:srgbClr val="CCFF66"/>
          </a:solidFill>
        </p:spPr>
        <p:txBody>
          <a:bodyPr wrap="square" lIns="0" tIns="36000" rIns="0" bIns="36000">
            <a:spAutoFit/>
          </a:bodyPr>
          <a:lstStyle/>
          <a:p>
            <a:pPr algn="ctr"/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模具科、機械科、板金科</a:t>
            </a:r>
          </a:p>
        </p:txBody>
      </p:sp>
    </p:spTree>
    <p:extLst>
      <p:ext uri="{BB962C8B-B14F-4D97-AF65-F5344CB8AC3E}">
        <p14:creationId xmlns:p14="http://schemas.microsoft.com/office/powerpoint/2010/main" val="2275815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2018"/>
          </a:xfrm>
        </p:spPr>
        <p:txBody>
          <a:bodyPr/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以汽車為例 </a:t>
            </a:r>
            <a:r>
              <a:rPr lang="en-US" altLang="zh-TW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4/5</a:t>
            </a:r>
            <a:endParaRPr lang="zh-TW" altLang="en-US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3074" name="Picture 2" descr="http://www.hongxincar.com.tw/templates/cache/5152/images/products/photooriginal-5152-12672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02" y="1099401"/>
            <a:ext cx="1237962" cy="1052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://www.ztjx.cn/UploadFiles/Article/2011/7/201107101952154299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3080" name="Picture 8" descr="http://www.twwiki.com/uploads/wiki/e4/71/658951_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81625" y="3107377"/>
            <a:ext cx="1199972" cy="7718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pic.big5.dbw.cn/0/05/70/54/5705410_285826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63702" y="2177296"/>
            <a:ext cx="1217895" cy="745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www.tncar.com.tw/manage/uploaded/1/10110/bBwjPCNQDnrr3Zt69x05i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2"/>
          <a:stretch/>
        </p:blipFill>
        <p:spPr bwMode="auto">
          <a:xfrm>
            <a:off x="1115616" y="4157839"/>
            <a:ext cx="2667917" cy="159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肘形接點 9"/>
          <p:cNvCxnSpPr>
            <a:stCxn id="3074" idx="2"/>
            <a:endCxn id="3084" idx="1"/>
          </p:cNvCxnSpPr>
          <p:nvPr/>
        </p:nvCxnSpPr>
        <p:spPr>
          <a:xfrm rot="16200000" flipH="1">
            <a:off x="-416411" y="3424562"/>
            <a:ext cx="2804920" cy="259133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7" name="肘形接點 4106"/>
          <p:cNvCxnSpPr>
            <a:stCxn id="3084" idx="3"/>
            <a:endCxn id="6150" idx="1"/>
          </p:cNvCxnSpPr>
          <p:nvPr/>
        </p:nvCxnSpPr>
        <p:spPr>
          <a:xfrm flipV="1">
            <a:off x="3783533" y="3562515"/>
            <a:ext cx="644451" cy="1394074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9" name="肘形接點 4108"/>
          <p:cNvCxnSpPr>
            <a:stCxn id="6146" idx="3"/>
            <a:endCxn id="4113" idx="1"/>
          </p:cNvCxnSpPr>
          <p:nvPr/>
        </p:nvCxnSpPr>
        <p:spPr>
          <a:xfrm flipV="1">
            <a:off x="6305373" y="4045193"/>
            <a:ext cx="1074939" cy="90526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08" name="肘形接點 4107"/>
          <p:cNvCxnSpPr>
            <a:stCxn id="3084" idx="3"/>
            <a:endCxn id="6146" idx="1"/>
          </p:cNvCxnSpPr>
          <p:nvPr/>
        </p:nvCxnSpPr>
        <p:spPr>
          <a:xfrm flipV="1">
            <a:off x="3783533" y="4950455"/>
            <a:ext cx="596434" cy="613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13" name="矩形 4112"/>
          <p:cNvSpPr/>
          <p:nvPr/>
        </p:nvSpPr>
        <p:spPr>
          <a:xfrm>
            <a:off x="7380312" y="3759672"/>
            <a:ext cx="1371530" cy="49988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汽車科</a:t>
            </a:r>
          </a:p>
        </p:txBody>
      </p:sp>
      <p:sp>
        <p:nvSpPr>
          <p:cNvPr id="18" name="矩形 17"/>
          <p:cNvSpPr/>
          <p:nvPr/>
        </p:nvSpPr>
        <p:spPr>
          <a:xfrm>
            <a:off x="1587799" y="5803159"/>
            <a:ext cx="1723549" cy="461665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4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汽機車修護</a:t>
            </a:r>
          </a:p>
        </p:txBody>
      </p:sp>
      <p:pic>
        <p:nvPicPr>
          <p:cNvPr id="6146" name="Picture 2" descr="http://s.sharpdaily.tw/images/sharpdaily/640pix/20121204/DA01/DA01_001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67" y="4330714"/>
            <a:ext cx="1925406" cy="123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 38"/>
          <p:cNvSpPr/>
          <p:nvPr/>
        </p:nvSpPr>
        <p:spPr>
          <a:xfrm>
            <a:off x="4574094" y="5620392"/>
            <a:ext cx="1595309" cy="430887"/>
          </a:xfrm>
          <a:prstGeom prst="rect">
            <a:avLst/>
          </a:prstGeom>
          <a:solidFill>
            <a:srgbClr val="FFFF99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200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汽機車修護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4427984" y="1802577"/>
            <a:ext cx="2578597" cy="2477940"/>
            <a:chOff x="4125806" y="1679899"/>
            <a:chExt cx="2578597" cy="2477940"/>
          </a:xfrm>
        </p:grpSpPr>
        <p:pic>
          <p:nvPicPr>
            <p:cNvPr id="6150" name="Picture 6" descr="http://ypphoto.518.com.tw/yp/2/218/2034182/serv/s_13600651831219409867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806" y="2721834"/>
              <a:ext cx="1887531" cy="1436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http://www.gpmotor.com.hk/comcars/completecar_043a.jpg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686" y="1679899"/>
              <a:ext cx="1863717" cy="1242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49" name="肘形接點 48"/>
          <p:cNvCxnSpPr>
            <a:stCxn id="6148" idx="3"/>
            <a:endCxn id="4113" idx="1"/>
          </p:cNvCxnSpPr>
          <p:nvPr/>
        </p:nvCxnSpPr>
        <p:spPr>
          <a:xfrm>
            <a:off x="7006581" y="2423816"/>
            <a:ext cx="373731" cy="162137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558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143263"/>
              </p:ext>
            </p:extLst>
          </p:nvPr>
        </p:nvGraphicFramePr>
        <p:xfrm>
          <a:off x="179512" y="836712"/>
          <a:ext cx="8713788" cy="579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235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8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6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27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23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56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終端產品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製造</a:t>
                      </a:r>
                      <a:r>
                        <a:rPr 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/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服務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職業分類</a:t>
                      </a:r>
                      <a:endParaRPr lang="zh-TW" sz="20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技高專業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群科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科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技校</a:t>
                      </a: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院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5612">
                <a:tc rowSpan="1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汽車</a:t>
                      </a:r>
                      <a:endParaRPr lang="en-US" altLang="zh-TW" sz="32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36198" marR="36198" marT="0" marB="0" anchor="ctr"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造型設計</a:t>
                      </a:r>
                      <a:r>
                        <a:rPr lang="en-US" alt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與製造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工業設計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美工科、製圖科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工業設計系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56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模具製造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模具科、機械科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機械工程系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56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車身設計</a:t>
                      </a:r>
                      <a:r>
                        <a:rPr lang="en-US" alt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與製造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機構設計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機械科、模具科</a:t>
                      </a:r>
                      <a:endParaRPr lang="zh-TW" sz="20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機械工程系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2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機械製造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機械科、模具科</a:t>
                      </a:r>
                      <a:r>
                        <a:rPr lang="en-US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鑄造科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機械工程系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912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車身製造</a:t>
                      </a:r>
                      <a:endParaRPr lang="zh-TW" sz="20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模具科、板金科</a:t>
                      </a:r>
                      <a:r>
                        <a:rPr 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機械科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機械工程系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12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電工機械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電機科、控制科</a:t>
                      </a:r>
                      <a:r>
                        <a:rPr lang="en-US" alt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汽車科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電機工程系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12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車載電子</a:t>
                      </a:r>
                      <a:endParaRPr lang="zh-TW" sz="20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電子科、資訊科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電子工程系 資訊工程系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912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內燃機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汽車科、機械科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車輛工程系 機械工程系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56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汽車內裝</a:t>
                      </a:r>
                      <a:endParaRPr lang="zh-TW" sz="20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化工科</a:t>
                      </a:r>
                      <a:endParaRPr lang="zh-TW" sz="2000" kern="10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化學工程系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6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車輛修護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引擎修護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汽車科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車輛工程系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91224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車身底盤</a:t>
                      </a:r>
                      <a:r>
                        <a:rPr lang="en-US" alt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修護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汽車科、機械科</a:t>
                      </a:r>
                      <a:r>
                        <a:rPr lang="en-US" alt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板金科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車輛工程系 機械工程系</a:t>
                      </a:r>
                      <a:endParaRPr lang="zh-TW" sz="2000" kern="1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5612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電系修護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電機科、汽車科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電機工程系 </a:t>
                      </a:r>
                      <a:endParaRPr lang="zh-TW" sz="2000" kern="100" dirty="0">
                        <a:solidFill>
                          <a:srgbClr val="0000FF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8" marR="36198" marT="0" marB="0" anchor="ctr"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0308" name="標題 1"/>
          <p:cNvSpPr>
            <a:spLocks noGrp="1"/>
          </p:cNvSpPr>
          <p:nvPr>
            <p:ph type="title"/>
          </p:nvPr>
        </p:nvSpPr>
        <p:spPr>
          <a:xfrm>
            <a:off x="468313" y="0"/>
            <a:ext cx="8064500" cy="908050"/>
          </a:xfrm>
        </p:spPr>
        <p:txBody>
          <a:bodyPr/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以汽車為例 </a:t>
            </a:r>
            <a:r>
              <a:rPr lang="en-US" altLang="zh-TW" dirty="0">
                <a:solidFill>
                  <a:srgbClr val="FFFF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5/5</a:t>
            </a:r>
            <a:endParaRPr lang="zh-TW" altLang="en-US" dirty="0">
              <a:solidFill>
                <a:srgbClr val="FFFF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0"/>
            </a:endParaRPr>
          </a:p>
        </p:txBody>
      </p:sp>
      <p:pic>
        <p:nvPicPr>
          <p:cNvPr id="10309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9" b="13713"/>
          <a:stretch>
            <a:fillRect/>
          </a:stretch>
        </p:blipFill>
        <p:spPr bwMode="auto">
          <a:xfrm rot="1380550">
            <a:off x="-98213" y="3616545"/>
            <a:ext cx="3553167" cy="18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7446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5" name="Picture 8" descr="大雅汽車原廠電腦檢測,大雅汽車免費冷氣健檢,大雅汽車保養廠推薦,雙B保&amp;#3 - 傑德瑞汽車| JERDARY汽車| 大雅汽車保養廠,汽車冷氣維修,汽車 底盤維修,汽車冷氣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51" y="1190023"/>
            <a:ext cx="2004021" cy="138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為啥特斯拉不用單體電池，用幾千節小電池- 每日頭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688" y="4973089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www.mem.com.tw/news/images/N080411001320080411154251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1514"/>
            <a:ext cx="1800200" cy="112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61246" y="2325475"/>
            <a:ext cx="1813339" cy="707886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機電系統設計與製造</a:t>
            </a:r>
          </a:p>
        </p:txBody>
      </p:sp>
      <p:sp>
        <p:nvSpPr>
          <p:cNvPr id="8" name="矩形 7"/>
          <p:cNvSpPr/>
          <p:nvPr/>
        </p:nvSpPr>
        <p:spPr>
          <a:xfrm>
            <a:off x="7091582" y="5445224"/>
            <a:ext cx="1930293" cy="40011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Ins="36000">
            <a:spAutoFit/>
          </a:bodyPr>
          <a:lstStyle/>
          <a:p>
            <a:r>
              <a:rPr lang="zh-TW" altLang="en-US" sz="20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化工科、電機科</a:t>
            </a:r>
          </a:p>
        </p:txBody>
      </p:sp>
      <p:sp>
        <p:nvSpPr>
          <p:cNvPr id="9" name="矩形 8"/>
          <p:cNvSpPr/>
          <p:nvPr/>
        </p:nvSpPr>
        <p:spPr>
          <a:xfrm>
            <a:off x="7005591" y="2365859"/>
            <a:ext cx="2016283" cy="40011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Ins="3600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資訊科、電子科</a:t>
            </a:r>
          </a:p>
        </p:txBody>
      </p:sp>
      <p:sp>
        <p:nvSpPr>
          <p:cNvPr id="13" name="矩形 12"/>
          <p:cNvSpPr/>
          <p:nvPr/>
        </p:nvSpPr>
        <p:spPr>
          <a:xfrm>
            <a:off x="7099154" y="4325034"/>
            <a:ext cx="1930294" cy="40011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Ins="36000"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電機科、機電科 </a:t>
            </a:r>
          </a:p>
        </p:txBody>
      </p:sp>
      <p:pic>
        <p:nvPicPr>
          <p:cNvPr id="8200" name="Picture 8" descr="電機科工廠照片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54" y="3029428"/>
            <a:ext cx="1903618" cy="127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肘形接點 10"/>
          <p:cNvCxnSpPr>
            <a:stCxn id="50180" idx="3"/>
            <a:endCxn id="8200" idx="1"/>
          </p:cNvCxnSpPr>
          <p:nvPr/>
        </p:nvCxnSpPr>
        <p:spPr>
          <a:xfrm flipV="1">
            <a:off x="5685007" y="3668500"/>
            <a:ext cx="1414147" cy="12612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肘形接點 14"/>
          <p:cNvCxnSpPr>
            <a:stCxn id="3" idx="3"/>
            <a:endCxn id="50180" idx="1"/>
          </p:cNvCxnSpPr>
          <p:nvPr/>
        </p:nvCxnSpPr>
        <p:spPr>
          <a:xfrm>
            <a:off x="2267744" y="1752148"/>
            <a:ext cx="717824" cy="204248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肘形接點 16"/>
          <p:cNvCxnSpPr>
            <a:stCxn id="3" idx="3"/>
            <a:endCxn id="50182" idx="1"/>
          </p:cNvCxnSpPr>
          <p:nvPr/>
        </p:nvCxnSpPr>
        <p:spPr>
          <a:xfrm>
            <a:off x="2267744" y="1752148"/>
            <a:ext cx="717824" cy="19520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肘形接點 18"/>
          <p:cNvCxnSpPr>
            <a:stCxn id="3" idx="3"/>
            <a:endCxn id="50178" idx="1"/>
          </p:cNvCxnSpPr>
          <p:nvPr/>
        </p:nvCxnSpPr>
        <p:spPr>
          <a:xfrm>
            <a:off x="2267744" y="1752148"/>
            <a:ext cx="732944" cy="4092479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肘形接點 21"/>
          <p:cNvCxnSpPr>
            <a:stCxn id="50178" idx="3"/>
            <a:endCxn id="8" idx="1"/>
          </p:cNvCxnSpPr>
          <p:nvPr/>
        </p:nvCxnSpPr>
        <p:spPr>
          <a:xfrm flipV="1">
            <a:off x="5620063" y="5645279"/>
            <a:ext cx="1471519" cy="199348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肘形接點 23"/>
          <p:cNvCxnSpPr>
            <a:endCxn id="50185" idx="1"/>
          </p:cNvCxnSpPr>
          <p:nvPr/>
        </p:nvCxnSpPr>
        <p:spPr>
          <a:xfrm>
            <a:off x="5565333" y="1768147"/>
            <a:ext cx="1433418" cy="11681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以電動車為例 </a:t>
            </a:r>
            <a:r>
              <a:rPr lang="en-US" altLang="zh-TW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1/2</a:t>
            </a:r>
            <a:endParaRPr lang="zh-TW" altLang="en-US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220072" y="6304336"/>
            <a:ext cx="1300644" cy="4112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72000" tIns="36000" rIns="0" bIns="36000">
            <a:spAutoFit/>
          </a:bodyPr>
          <a:lstStyle/>
          <a:p>
            <a:r>
              <a:rPr lang="zh-TW" altLang="en-US" sz="22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電池系統</a:t>
            </a:r>
          </a:p>
        </p:txBody>
      </p:sp>
      <p:pic>
        <p:nvPicPr>
          <p:cNvPr id="50180" name="Picture 4" descr="明報車網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" t="7402" r="2562" b="7336"/>
          <a:stretch/>
        </p:blipFill>
        <p:spPr bwMode="auto">
          <a:xfrm>
            <a:off x="2985568" y="2995453"/>
            <a:ext cx="2699439" cy="159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5220072" y="4163204"/>
            <a:ext cx="1313180" cy="430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電動馬達</a:t>
            </a:r>
          </a:p>
        </p:txBody>
      </p:sp>
      <p:pic>
        <p:nvPicPr>
          <p:cNvPr id="50182" name="Picture 6" descr="Elon Musk: Tesla raises cost of 'self-driving' cars - BBC 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568" y="1191514"/>
            <a:ext cx="2699439" cy="151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220072" y="2278033"/>
            <a:ext cx="1313180" cy="430887"/>
          </a:xfrm>
          <a:prstGeom prst="rec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車載系統</a:t>
            </a:r>
          </a:p>
        </p:txBody>
      </p:sp>
    </p:spTree>
    <p:extLst>
      <p:ext uri="{BB962C8B-B14F-4D97-AF65-F5344CB8AC3E}">
        <p14:creationId xmlns:p14="http://schemas.microsoft.com/office/powerpoint/2010/main" val="31257453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以電動車為例 </a:t>
            </a:r>
            <a:r>
              <a:rPr lang="en-US" altLang="zh-TW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2/2</a:t>
            </a:r>
            <a:endParaRPr lang="zh-TW" altLang="en-US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251520" y="1268760"/>
            <a:ext cx="8784975" cy="525658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sz="28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◆</a:t>
            </a: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傳統汽車：</a:t>
            </a:r>
            <a:r>
              <a:rPr lang="zh-TW" altLang="en-US" sz="2800" dirty="0">
                <a:solidFill>
                  <a:srgbClr val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機械、汽車、電子</a:t>
            </a:r>
            <a:endParaRPr lang="en-US" altLang="zh-TW" sz="2800" dirty="0">
              <a:solidFill>
                <a:srgbClr val="0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TW" sz="28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◆</a:t>
            </a:r>
            <a:r>
              <a:rPr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電動車</a:t>
            </a:r>
            <a:endParaRPr lang="en-US" altLang="zh-TW" sz="280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355600">
              <a:spcBef>
                <a:spcPts val="0"/>
              </a:spcBef>
              <a:buNone/>
            </a:pPr>
            <a:r>
              <a:rPr lang="zh-TW" altLang="en-US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傳統汽車結構</a:t>
            </a:r>
            <a:r>
              <a:rPr lang="en-US" altLang="zh-TW" sz="2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+</a:t>
            </a:r>
            <a:r>
              <a:rPr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機電系統設計與製造</a:t>
            </a:r>
          </a:p>
          <a:p>
            <a:pPr marL="358775" indent="-3175">
              <a:spcBef>
                <a:spcPts val="300"/>
              </a:spcBef>
              <a:buNone/>
            </a:pPr>
            <a:r>
              <a:rPr lang="en-US" altLang="zh-TW" sz="26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/>
              </a:rPr>
              <a:t></a:t>
            </a:r>
            <a:r>
              <a:rPr lang="zh-TW" altLang="en-US" sz="26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/>
              </a:rPr>
              <a:t>電池系統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26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化工科、電機科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化工系、材料系</a:t>
            </a:r>
            <a:endParaRPr lang="en-US" altLang="zh-TW" sz="2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627063" indent="-271463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電動馬達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26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電機科、機電科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電機工程系、機械工程系</a:t>
            </a:r>
            <a:endParaRPr lang="en-US" altLang="zh-TW" sz="2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58775" indent="-3175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車載系統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26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資訊科、電子科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2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資訊工程系、電子工程系</a:t>
            </a:r>
            <a:endParaRPr lang="en-US" altLang="zh-TW" sz="26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58775" indent="-3175">
              <a:spcBef>
                <a:spcPts val="300"/>
              </a:spcBef>
              <a:buFont typeface="Wingdings" panose="05000000000000000000" pitchFamily="2" charset="2"/>
              <a:buChar char="Ø"/>
            </a:pPr>
            <a:r>
              <a:rPr lang="zh-TW" altLang="en-US" sz="26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機械結構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26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機械科、</a:t>
            </a:r>
            <a:r>
              <a:rPr lang="zh-TW" altLang="en-US" sz="24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動力機械科</a:t>
            </a:r>
            <a:r>
              <a:rPr lang="en-US" altLang="zh-TW" sz="24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2400" spc="-15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機械工程系、車輛工程系</a:t>
            </a:r>
            <a:endParaRPr lang="zh-TW" altLang="en-US" sz="2600" spc="-15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3175" indent="-3175">
              <a:spcBef>
                <a:spcPts val="300"/>
              </a:spcBef>
              <a:buNone/>
            </a:pPr>
            <a:r>
              <a:rPr lang="en-US" altLang="zh-TW" sz="2800" dirty="0">
                <a:solidFill>
                  <a:schemeClr val="accent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◆</a:t>
            </a:r>
            <a:r>
              <a:rPr lang="zh-TW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自動駕駛汽車</a:t>
            </a:r>
            <a:endParaRPr lang="en-US" altLang="zh-TW" sz="28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355600">
              <a:lnSpc>
                <a:spcPct val="110000"/>
              </a:lnSpc>
              <a:spcBef>
                <a:spcPts val="0"/>
              </a:spcBef>
              <a:buNone/>
            </a:pP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加上車載電子、</a:t>
            </a:r>
            <a:r>
              <a:rPr lang="zh-TW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光學辨識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、衛星導航、行動運算、</a:t>
            </a:r>
            <a:endParaRPr lang="en-US" altLang="zh-TW" sz="28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627063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zh-TW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5G</a:t>
            </a:r>
            <a:r>
              <a:rPr lang="zh-TW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、人機界面與城市規劃</a:t>
            </a:r>
            <a:r>
              <a:rPr lang="en-US" altLang="zh-TW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6983718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5" name="內容版面配置區 2"/>
          <p:cNvSpPr txBox="1">
            <a:spLocks/>
          </p:cNvSpPr>
          <p:nvPr/>
        </p:nvSpPr>
        <p:spPr bwMode="auto">
          <a:xfrm>
            <a:off x="755576" y="1052736"/>
            <a:ext cx="7848872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447675" indent="-447675">
              <a:spcBef>
                <a:spcPct val="20000"/>
              </a:spcBef>
            </a:pPr>
            <a:r>
              <a:rPr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◆</a:t>
            </a:r>
            <a:r>
              <a:rPr lang="zh-TW" altLang="en-US" sz="28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技高群科課綱之</a:t>
            </a:r>
            <a:r>
              <a:rPr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群科歸屬分為</a:t>
            </a:r>
            <a:r>
              <a:rPr lang="en-US" altLang="zh-TW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6</a:t>
            </a:r>
            <a:r>
              <a:rPr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類</a:t>
            </a:r>
            <a:r>
              <a:rPr lang="en-US" altLang="zh-TW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15</a:t>
            </a:r>
            <a:r>
              <a:rPr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群</a:t>
            </a:r>
            <a:r>
              <a:rPr lang="en-US" altLang="zh-TW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91</a:t>
            </a:r>
            <a:r>
              <a:rPr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itchFamily="2" charset="2"/>
              </a:rPr>
              <a:t>科</a:t>
            </a:r>
            <a:endParaRPr lang="en-US" altLang="zh-TW" sz="2800" b="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1035033" y="1684066"/>
            <a:ext cx="7073934" cy="3455987"/>
            <a:chOff x="954054" y="2205261"/>
            <a:chExt cx="7073934" cy="3455987"/>
          </a:xfrm>
        </p:grpSpPr>
        <p:sp>
          <p:nvSpPr>
            <p:cNvPr id="26" name="流程圖: 預設處理作業 25"/>
            <p:cNvSpPr/>
            <p:nvPr/>
          </p:nvSpPr>
          <p:spPr>
            <a:xfrm>
              <a:off x="5940152" y="2925415"/>
              <a:ext cx="1944216" cy="576064"/>
            </a:xfrm>
            <a:prstGeom prst="flowChartPredefinedProcess">
              <a:avLst/>
            </a:prstGeom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"/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32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工業類</a:t>
              </a:r>
            </a:p>
          </p:txBody>
        </p:sp>
        <p:sp>
          <p:nvSpPr>
            <p:cNvPr id="29" name="流程圖: 預設處理作業 28"/>
            <p:cNvSpPr/>
            <p:nvPr/>
          </p:nvSpPr>
          <p:spPr>
            <a:xfrm>
              <a:off x="3491880" y="2925415"/>
              <a:ext cx="1944216" cy="576064"/>
            </a:xfrm>
            <a:prstGeom prst="flowChartPredefinedProcess">
              <a:avLst/>
            </a:prstGeom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"/>
            </a:effectLst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32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商業類</a:t>
              </a:r>
            </a:p>
          </p:txBody>
        </p:sp>
        <p:sp>
          <p:nvSpPr>
            <p:cNvPr id="31" name="流程圖: 預設處理作業 30"/>
            <p:cNvSpPr/>
            <p:nvPr/>
          </p:nvSpPr>
          <p:spPr>
            <a:xfrm>
              <a:off x="3419872" y="3645495"/>
              <a:ext cx="1944216" cy="576064"/>
            </a:xfrm>
            <a:prstGeom prst="flowChartPredefinedProcess">
              <a:avLst/>
            </a:prstGeom>
            <a:solidFill>
              <a:srgbClr val="CCFF66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"/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32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農業類</a:t>
              </a:r>
            </a:p>
          </p:txBody>
        </p:sp>
        <p:sp>
          <p:nvSpPr>
            <p:cNvPr id="32" name="流程圖: 預設處理作業 31"/>
            <p:cNvSpPr/>
            <p:nvPr/>
          </p:nvSpPr>
          <p:spPr>
            <a:xfrm>
              <a:off x="1115616" y="4365575"/>
              <a:ext cx="1944216" cy="576064"/>
            </a:xfrm>
            <a:prstGeom prst="flowChartPredefinedProcess">
              <a:avLst/>
            </a:prstGeom>
            <a:solidFill>
              <a:srgbClr val="FFCCCC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"/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32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家事類</a:t>
              </a:r>
            </a:p>
          </p:txBody>
        </p:sp>
        <p:sp>
          <p:nvSpPr>
            <p:cNvPr id="33" name="流程圖: 預設處理作業 32"/>
            <p:cNvSpPr/>
            <p:nvPr/>
          </p:nvSpPr>
          <p:spPr>
            <a:xfrm>
              <a:off x="3347864" y="4365575"/>
              <a:ext cx="2232248" cy="576064"/>
            </a:xfrm>
            <a:prstGeom prst="flowChartPredefinedProcess">
              <a:avLst/>
            </a:prstGeom>
            <a:solidFill>
              <a:srgbClr val="66FFFF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"/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0" rIns="0" anchor="ctr"/>
            <a:lstStyle/>
            <a:p>
              <a:pPr algn="ctr" eaLnBrk="0" hangingPunct="0">
                <a:defRPr/>
              </a:pPr>
              <a:r>
                <a:rPr lang="zh-TW" altLang="en-US" sz="26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海事水產類</a:t>
              </a:r>
            </a:p>
          </p:txBody>
        </p:sp>
        <p:sp>
          <p:nvSpPr>
            <p:cNvPr id="34" name="流程圖: 預設處理作業 33"/>
            <p:cNvSpPr/>
            <p:nvPr/>
          </p:nvSpPr>
          <p:spPr>
            <a:xfrm>
              <a:off x="5796532" y="4365575"/>
              <a:ext cx="2231456" cy="576064"/>
            </a:xfrm>
            <a:prstGeom prst="flowChartPredefinedProcess">
              <a:avLst/>
            </a:prstGeom>
            <a:solidFill>
              <a:srgbClr val="FF99FF"/>
            </a:solidFill>
            <a:ln>
              <a:noFill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softEdge rad="31750"/>
            </a:effectLst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lIns="0" tIns="0" rIns="0" bIns="0" anchor="ctr"/>
            <a:lstStyle/>
            <a:p>
              <a:pPr algn="ctr" defTabSz="158400" eaLnBrk="0" hangingPunct="0">
                <a:defRPr/>
              </a:pPr>
              <a:r>
                <a:rPr lang="zh-TW" altLang="en-US" sz="2800" dirty="0">
                  <a:solidFill>
                    <a:srgbClr val="FF0000"/>
                  </a:solidFill>
                  <a:latin typeface="標楷體" pitchFamily="65" charset="-120"/>
                  <a:ea typeface="標楷體" pitchFamily="65" charset="-120"/>
                </a:rPr>
                <a:t>藝術與設計類</a:t>
              </a: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3347864" y="3638190"/>
              <a:ext cx="2232025" cy="576262"/>
            </a:xfrm>
            <a:prstGeom prst="roundRect">
              <a:avLst/>
            </a:prstGeom>
            <a:solidFill>
              <a:srgbClr val="FF97CB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設計群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圓角矩形 9"/>
            <p:cNvSpPr/>
            <p:nvPr/>
          </p:nvSpPr>
          <p:spPr>
            <a:xfrm>
              <a:off x="971550" y="2205261"/>
              <a:ext cx="2232025" cy="5762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機械群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" name="圓角矩形 10"/>
            <p:cNvSpPr/>
            <p:nvPr/>
          </p:nvSpPr>
          <p:spPr>
            <a:xfrm>
              <a:off x="3348038" y="2205261"/>
              <a:ext cx="2232025" cy="5762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動力機械群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5795963" y="2205261"/>
              <a:ext cx="2232025" cy="5762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電機與電子群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971550" y="2925986"/>
              <a:ext cx="2232025" cy="5762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化工群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3348038" y="2925986"/>
              <a:ext cx="2232025" cy="57626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土木與建築群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795962" y="2925315"/>
              <a:ext cx="2232025" cy="57626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商業與管理群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954054" y="3638190"/>
              <a:ext cx="2232025" cy="576263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外語群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5795963" y="3645123"/>
              <a:ext cx="2232025" cy="576263"/>
            </a:xfrm>
            <a:prstGeom prst="roundRect">
              <a:avLst/>
            </a:prstGeom>
            <a:solidFill>
              <a:srgbClr val="CC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農業群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971550" y="4365848"/>
              <a:ext cx="2232025" cy="576263"/>
            </a:xfrm>
            <a:prstGeom prst="roundRect">
              <a:avLst/>
            </a:prstGeom>
            <a:solidFill>
              <a:srgbClr val="CCFF66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食品群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3348038" y="4365848"/>
              <a:ext cx="2232025" cy="576263"/>
            </a:xfrm>
            <a:prstGeom prst="roundRect">
              <a:avLst/>
            </a:prstGeom>
            <a:solidFill>
              <a:srgbClr val="FFCCCC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家政群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5795962" y="4346253"/>
              <a:ext cx="2232025" cy="576263"/>
            </a:xfrm>
            <a:prstGeom prst="roundRect">
              <a:avLst/>
            </a:prstGeom>
            <a:solidFill>
              <a:srgbClr val="FFCCCC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餐旅群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971550" y="5084986"/>
              <a:ext cx="2232025" cy="576262"/>
            </a:xfrm>
            <a:prstGeom prst="roundRect">
              <a:avLst/>
            </a:prstGeom>
            <a:solidFill>
              <a:srgbClr val="66FF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海事群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3348038" y="5084986"/>
              <a:ext cx="2232025" cy="576262"/>
            </a:xfrm>
            <a:prstGeom prst="roundRect">
              <a:avLst/>
            </a:prstGeom>
            <a:solidFill>
              <a:srgbClr val="66FFFF"/>
            </a:solidFill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水產群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5795963" y="5084986"/>
              <a:ext cx="2232025" cy="576262"/>
            </a:xfrm>
            <a:prstGeom prst="roundRect">
              <a:avLst/>
            </a:prstGeom>
            <a:solidFill>
              <a:srgbClr val="FF97CB"/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r>
                <a:rPr lang="zh-TW" altLang="en-US" sz="2400" dirty="0">
                  <a:solidFill>
                    <a:srgbClr val="0000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rPr>
                <a:t>藝術群</a:t>
              </a:r>
              <a:endParaRPr lang="zh-TW" altLang="en-US" sz="24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0" name="標題 1">
            <a:extLst>
              <a:ext uri="{FF2B5EF4-FFF2-40B4-BE49-F238E27FC236}">
                <a16:creationId xmlns:a16="http://schemas.microsoft.com/office/drawing/2014/main" id="{BDF8ED73-EA48-B646-BEE0-03A93C4F8E71}"/>
              </a:ext>
            </a:extLst>
          </p:cNvPr>
          <p:cNvSpPr txBox="1">
            <a:spLocks/>
          </p:cNvSpPr>
          <p:nvPr/>
        </p:nvSpPr>
        <p:spPr>
          <a:xfrm>
            <a:off x="1052529" y="274638"/>
            <a:ext cx="7056438" cy="63126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技高專業群科</a:t>
            </a:r>
            <a:endParaRPr lang="zh-TW" altLang="en-US" sz="3600" b="1" kern="0" dirty="0">
              <a:solidFill>
                <a:srgbClr val="0000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sp>
        <p:nvSpPr>
          <p:cNvPr id="35" name="標題 1">
            <a:extLst>
              <a:ext uri="{FF2B5EF4-FFF2-40B4-BE49-F238E27FC236}">
                <a16:creationId xmlns:a16="http://schemas.microsoft.com/office/drawing/2014/main" id="{1EFF6C9F-DC82-324F-BDA0-7BE4F702CA8E}"/>
              </a:ext>
            </a:extLst>
          </p:cNvPr>
          <p:cNvSpPr txBox="1">
            <a:spLocks/>
          </p:cNvSpPr>
          <p:nvPr/>
        </p:nvSpPr>
        <p:spPr>
          <a:xfrm>
            <a:off x="1052529" y="5592106"/>
            <a:ext cx="7056438" cy="5040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 panose="03000509000000000000" pitchFamily="49" charset="-120"/>
              </a:rPr>
              <a:t>✬國中畢業生</a:t>
            </a:r>
            <a:r>
              <a:rPr lang="en-US" altLang="zh-TW" sz="2000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 panose="05000000000000000000" pitchFamily="2" charset="2"/>
              </a:rPr>
              <a:t>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 panose="03000509000000000000" pitchFamily="49" charset="-120"/>
              </a:rPr>
              <a:t>免試入學，部分就學區採</a:t>
            </a:r>
            <a:r>
              <a:rPr lang="zh-TW" altLang="en-US" sz="20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 panose="03000509000000000000" pitchFamily="49" charset="-120"/>
              </a:rPr>
              <a:t>同群</a:t>
            </a:r>
            <a:r>
              <a:rPr lang="zh-TW" altLang="en-US" sz="2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 panose="03000509000000000000" pitchFamily="49" charset="-120"/>
              </a:rPr>
              <a:t>為相同志願序</a:t>
            </a:r>
            <a:endParaRPr lang="en-US" altLang="zh-TW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6354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 1">
            <a:extLst>
              <a:ext uri="{FF2B5EF4-FFF2-40B4-BE49-F238E27FC236}">
                <a16:creationId xmlns:a16="http://schemas.microsoft.com/office/drawing/2014/main" id="{F30A6BFA-E83D-3046-A215-01B41B90D7A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631261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技高專業群科</a:t>
            </a:r>
            <a:r>
              <a:rPr lang="en-US" altLang="zh-TW" sz="32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zh-TW" sz="3200" b="1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群科歸屬表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(108</a:t>
            </a:r>
            <a:r>
              <a:rPr lang="zh-TW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課綱</a:t>
            </a:r>
            <a:r>
              <a:rPr lang="en-US" altLang="zh-TW" sz="2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)</a:t>
            </a:r>
            <a:endParaRPr lang="zh-TW" altLang="en-US" sz="3200" b="1" kern="0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pic>
        <p:nvPicPr>
          <p:cNvPr id="9" name="圖片 8" descr="一張含有 桌 的圖片&#10;&#10;自動產生的描述">
            <a:extLst>
              <a:ext uri="{FF2B5EF4-FFF2-40B4-BE49-F238E27FC236}">
                <a16:creationId xmlns:a16="http://schemas.microsoft.com/office/drawing/2014/main" id="{04B20021-579A-824D-B768-DC3BCFA14E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0728"/>
            <a:ext cx="8229600" cy="572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43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群科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有些不好</a:t>
            </a:r>
            <a:r>
              <a:rPr lang="zh-TW" altLang="en-US" i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分</a:t>
            </a:r>
            <a:endParaRPr lang="zh-TW" altLang="en-US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內容版面配置區 2"/>
          <p:cNvSpPr txBox="1">
            <a:spLocks/>
          </p:cNvSpPr>
          <p:nvPr/>
        </p:nvSpPr>
        <p:spPr>
          <a:xfrm>
            <a:off x="395536" y="1417638"/>
            <a:ext cx="8496944" cy="4531642"/>
          </a:xfrm>
          <a:prstGeom prst="rect">
            <a:avLst/>
          </a:prstGeom>
        </p:spPr>
        <p:txBody>
          <a:bodyPr vert="horz" lIns="36000" tIns="36000" rIns="36000" bIns="36000" rtlCol="0">
            <a:no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zh-TW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◆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有些近似科別是</a:t>
            </a:r>
            <a:r>
              <a:rPr lang="zh-TW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不同群</a:t>
            </a:r>
            <a:r>
              <a:rPr lang="zh-TW" alt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Segoe UI" pitchFamily="34" charset="0"/>
              </a:rPr>
              <a:t>（同中有異、異中求同）</a:t>
            </a:r>
            <a:endParaRPr lang="en-US" altLang="zh-TW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Segoe UI" pitchFamily="34" charset="0"/>
            </a:endParaRPr>
          </a:p>
        </p:txBody>
      </p:sp>
      <p:graphicFrame>
        <p:nvGraphicFramePr>
          <p:cNvPr id="24" name="表格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943211"/>
              </p:ext>
            </p:extLst>
          </p:nvPr>
        </p:nvGraphicFramePr>
        <p:xfrm>
          <a:off x="539553" y="2852937"/>
          <a:ext cx="8208912" cy="36575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1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9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98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223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科別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資料處理科 </a:t>
                      </a:r>
                      <a:endParaRPr lang="zh-TW" altLang="en-US" sz="2400" b="1" dirty="0"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資  訊  科</a:t>
                      </a:r>
                      <a:endParaRPr lang="zh-TW" altLang="en-US" sz="2400" b="1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44180">
                <a:tc>
                  <a:txBody>
                    <a:bodyPr/>
                    <a:lstStyle/>
                    <a:p>
                      <a:r>
                        <a:rPr lang="zh-TW" altLang="en-US" sz="24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相</a:t>
                      </a:r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異</a:t>
                      </a:r>
                      <a:endParaRPr lang="zh-TW" altLang="en-US" sz="24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2075" indent="0" algn="l">
                        <a:lnSpc>
                          <a:spcPct val="120000"/>
                        </a:lnSpc>
                      </a:pPr>
                      <a:r>
                        <a:rPr lang="zh-TW" altLang="en-US" sz="2200" b="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偏向商業資訊應用，軟體設計應用</a:t>
                      </a:r>
                      <a:r>
                        <a:rPr lang="zh-TW" altLang="en-US" sz="2200" b="0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r>
                        <a:rPr lang="en-US" altLang="zh-TW" sz="2200" b="0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200" b="0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200" b="0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需學習</a:t>
                      </a:r>
                      <a:r>
                        <a:rPr lang="zh-TW" altLang="en-US" sz="2200" b="0" u="sng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商業與管理群</a:t>
                      </a:r>
                      <a:r>
                        <a:rPr lang="zh-TW" altLang="en-US" sz="2200" b="0" u="none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</a:t>
                      </a:r>
                      <a:r>
                        <a:rPr lang="zh-TW" altLang="en-US" sz="2200" b="0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：商業概論、會計學、經濟學、數位科技、程式語言與設計</a:t>
                      </a:r>
                      <a:r>
                        <a:rPr lang="en-US" altLang="zh-TW" sz="2200" b="0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200" b="0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200" b="0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多媒體製作、資料庫應用</a:t>
                      </a:r>
                      <a:r>
                        <a:rPr lang="en-US" altLang="zh-TW" sz="2200" b="0" kern="1200" dirty="0">
                          <a:solidFill>
                            <a:schemeClr val="tx2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…</a:t>
                      </a:r>
                      <a:endParaRPr lang="zh-TW" altLang="en-US" sz="2200" b="0" dirty="0">
                        <a:solidFill>
                          <a:schemeClr val="tx2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20000"/>
                        </a:lnSpc>
                        <a:tabLst/>
                      </a:pPr>
                      <a:r>
                        <a:rPr lang="zh-TW" altLang="en-US" sz="22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偏向資訊軟體設計，電腦硬體裝修。</a:t>
                      </a:r>
                      <a:endParaRPr lang="en-US" altLang="zh-TW" sz="2200" b="0" kern="1200" dirty="0">
                        <a:solidFill>
                          <a:srgbClr val="0000FF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20000"/>
                        </a:lnSpc>
                        <a:tabLst/>
                      </a:pPr>
                      <a:r>
                        <a:rPr lang="zh-TW" altLang="en-US" sz="22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需學習</a:t>
                      </a:r>
                      <a:r>
                        <a:rPr lang="zh-TW" altLang="en-US" sz="2200" b="0" u="sng" kern="12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電機與電子群</a:t>
                      </a:r>
                      <a:r>
                        <a:rPr lang="zh-TW" altLang="en-US" sz="22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課程</a:t>
                      </a:r>
                      <a:r>
                        <a:rPr lang="zh-TW" altLang="en-US" sz="22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</a:t>
                      </a:r>
                      <a:r>
                        <a:rPr lang="en-US" altLang="zh-TW" sz="22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/>
                      </a:r>
                      <a:br>
                        <a:rPr lang="en-US" altLang="zh-TW" sz="22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22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基本電學、電子學、微處理機、數位邏輯設計、程式設計實習、單晶片微處理機</a:t>
                      </a:r>
                      <a:r>
                        <a:rPr lang="en-US" altLang="zh-TW" sz="22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…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917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zh-TW" altLang="en-US" sz="24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相似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kern="1200" spc="-15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資訊科技、程式設計、電腦網路等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群組 6">
            <a:extLst>
              <a:ext uri="{FF2B5EF4-FFF2-40B4-BE49-F238E27FC236}">
                <a16:creationId xmlns:a16="http://schemas.microsoft.com/office/drawing/2014/main" id="{0ADC0107-E0CF-A742-8212-15E6382C3C38}"/>
              </a:ext>
            </a:extLst>
          </p:cNvPr>
          <p:cNvGrpSpPr/>
          <p:nvPr/>
        </p:nvGrpSpPr>
        <p:grpSpPr>
          <a:xfrm>
            <a:off x="1331640" y="2060848"/>
            <a:ext cx="6840760" cy="612000"/>
            <a:chOff x="1691680" y="2060848"/>
            <a:chExt cx="6235004" cy="612000"/>
          </a:xfrm>
        </p:grpSpPr>
        <p:grpSp>
          <p:nvGrpSpPr>
            <p:cNvPr id="3" name="群組 6"/>
            <p:cNvGrpSpPr/>
            <p:nvPr/>
          </p:nvGrpSpPr>
          <p:grpSpPr>
            <a:xfrm>
              <a:off x="1691680" y="2060848"/>
              <a:ext cx="2808312" cy="612000"/>
              <a:chOff x="986313" y="1093731"/>
              <a:chExt cx="4292068" cy="698181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13" name="圓角矩形 12"/>
              <p:cNvSpPr/>
              <p:nvPr/>
            </p:nvSpPr>
            <p:spPr>
              <a:xfrm>
                <a:off x="986313" y="1093731"/>
                <a:ext cx="4292068" cy="698181"/>
              </a:xfrm>
              <a:prstGeom prst="round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" name="圓角矩形 4"/>
              <p:cNvSpPr/>
              <p:nvPr/>
            </p:nvSpPr>
            <p:spPr>
              <a:xfrm>
                <a:off x="1020396" y="1127813"/>
                <a:ext cx="4223903" cy="630017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l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2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確實了解各科主要差異</a:t>
                </a:r>
              </a:p>
            </p:txBody>
          </p:sp>
        </p:grpSp>
        <p:grpSp>
          <p:nvGrpSpPr>
            <p:cNvPr id="5" name="群組 9"/>
            <p:cNvGrpSpPr/>
            <p:nvPr/>
          </p:nvGrpSpPr>
          <p:grpSpPr>
            <a:xfrm>
              <a:off x="5262388" y="2060848"/>
              <a:ext cx="2664296" cy="612000"/>
              <a:chOff x="986313" y="1809256"/>
              <a:chExt cx="4292068" cy="746460"/>
            </a:xfr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</p:grpSpPr>
          <p:sp>
            <p:nvSpPr>
              <p:cNvPr id="11" name="圓角矩形 10"/>
              <p:cNvSpPr/>
              <p:nvPr/>
            </p:nvSpPr>
            <p:spPr>
              <a:xfrm>
                <a:off x="986313" y="1809256"/>
                <a:ext cx="4292068" cy="746460"/>
              </a:xfrm>
              <a:prstGeom prst="round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12" name="圓角矩形 6"/>
              <p:cNvSpPr/>
              <p:nvPr/>
            </p:nvSpPr>
            <p:spPr>
              <a:xfrm>
                <a:off x="1151410" y="1845695"/>
                <a:ext cx="4090532" cy="673583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lvl="0" algn="l" defTabSz="12446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TW" altLang="en-US" sz="2200" b="1" kern="1200" dirty="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不同群科的相似特質</a:t>
                </a:r>
              </a:p>
            </p:txBody>
          </p:sp>
        </p:grpSp>
        <p:sp>
          <p:nvSpPr>
            <p:cNvPr id="6" name="加號 5"/>
            <p:cNvSpPr/>
            <p:nvPr/>
          </p:nvSpPr>
          <p:spPr>
            <a:xfrm>
              <a:off x="4644008" y="2200598"/>
              <a:ext cx="360040" cy="360040"/>
            </a:xfrm>
            <a:prstGeom prst="mathPlus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3135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1B4D2611-3EFB-B441-B02F-5964F84B9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095398"/>
              </p:ext>
            </p:extLst>
          </p:nvPr>
        </p:nvGraphicFramePr>
        <p:xfrm>
          <a:off x="461459" y="1180906"/>
          <a:ext cx="4114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8102">
                <a:tc>
                  <a:txBody>
                    <a:bodyPr/>
                    <a:lstStyle/>
                    <a:p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資訊科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電機與電子群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05765"/>
                  </a:ext>
                </a:extLst>
              </a:tr>
              <a:tr h="4481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資料處理科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商業與管理群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538313"/>
                  </a:ext>
                </a:extLst>
              </a:tr>
            </a:tbl>
          </a:graphicData>
        </a:graphic>
      </p:graphicFrame>
      <p:sp>
        <p:nvSpPr>
          <p:cNvPr id="5" name="標題 1">
            <a:extLst>
              <a:ext uri="{FF2B5EF4-FFF2-40B4-BE49-F238E27FC236}">
                <a16:creationId xmlns:a16="http://schemas.microsoft.com/office/drawing/2014/main" id="{B9813007-C9DC-F24C-B420-E91D5CFFB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802718"/>
          </a:xfrm>
        </p:spPr>
        <p:txBody>
          <a:bodyPr/>
          <a:lstStyle/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群科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有些不好</a:t>
            </a:r>
            <a:r>
              <a:rPr lang="zh-TW" altLang="en-US" i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分</a:t>
            </a:r>
            <a:endParaRPr lang="zh-TW" altLang="en-US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48656262-F107-3543-8B22-273111680E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86141"/>
              </p:ext>
            </p:extLst>
          </p:nvPr>
        </p:nvGraphicFramePr>
        <p:xfrm>
          <a:off x="454888" y="3410528"/>
          <a:ext cx="4114800" cy="11885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76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7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3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多媒體應用科</a:t>
                      </a:r>
                    </a:p>
                    <a:p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多媒體設計科</a:t>
                      </a:r>
                      <a:endParaRPr lang="en-US" altLang="zh-TW" sz="2000" b="0" kern="12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設計群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05765"/>
                  </a:ext>
                </a:extLst>
              </a:tr>
              <a:tr h="4875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多媒體動畫科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藝術群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4849125"/>
                  </a:ext>
                </a:extLst>
              </a:tr>
            </a:tbl>
          </a:graphicData>
        </a:graphic>
      </p:graphicFrame>
      <p:graphicFrame>
        <p:nvGraphicFramePr>
          <p:cNvPr id="10" name="表格 9">
            <a:extLst>
              <a:ext uri="{FF2B5EF4-FFF2-40B4-BE49-F238E27FC236}">
                <a16:creationId xmlns:a16="http://schemas.microsoft.com/office/drawing/2014/main" id="{B2EF33DF-7ACB-5D44-8A30-A9D5560DD7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296145"/>
              </p:ext>
            </p:extLst>
          </p:nvPr>
        </p:nvGraphicFramePr>
        <p:xfrm>
          <a:off x="454888" y="2297384"/>
          <a:ext cx="4114800" cy="9295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資料處理科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商業與管理群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2355">
                <a:tc>
                  <a:txBody>
                    <a:bodyPr/>
                    <a:lstStyle/>
                    <a:p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多媒體應用科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設計群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05765"/>
                  </a:ext>
                </a:extLst>
              </a:tr>
            </a:tbl>
          </a:graphicData>
        </a:graphic>
      </p:graphicFrame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0CF2D3DB-0501-624A-9FAF-30BAFB212E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772596"/>
              </p:ext>
            </p:extLst>
          </p:nvPr>
        </p:nvGraphicFramePr>
        <p:xfrm>
          <a:off x="4788024" y="1180906"/>
          <a:ext cx="4114800" cy="1311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4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33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建築科、土木科</a:t>
                      </a:r>
                      <a:endParaRPr lang="en-US" altLang="zh-TW" sz="20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土木</a:t>
                      </a: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與</a:t>
                      </a: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建築群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05765"/>
                  </a:ext>
                </a:extLst>
              </a:tr>
              <a:tr h="748672">
                <a:tc>
                  <a:txBody>
                    <a:bodyPr/>
                    <a:lstStyle/>
                    <a:p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室內空間設計科</a:t>
                      </a:r>
                      <a:endParaRPr lang="en-US" altLang="zh-TW" sz="20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室內設計科</a:t>
                      </a:r>
                      <a:endParaRPr lang="en-US" altLang="zh-TW" sz="2000" b="0" kern="12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設計群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635544"/>
                  </a:ext>
                </a:extLst>
              </a:tr>
            </a:tbl>
          </a:graphicData>
        </a:graphic>
      </p:graphicFrame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FDD8127D-450B-F74D-97B2-28475526C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4441974"/>
              </p:ext>
            </p:extLst>
          </p:nvPr>
        </p:nvGraphicFramePr>
        <p:xfrm>
          <a:off x="4788024" y="2725006"/>
          <a:ext cx="4114800" cy="17287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800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34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38107">
                <a:tc>
                  <a:txBody>
                    <a:bodyPr/>
                    <a:lstStyle/>
                    <a:p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室內空間設計科</a:t>
                      </a:r>
                      <a:endParaRPr lang="en-US" altLang="zh-TW" sz="2000" b="0" kern="12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室內設計科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設計群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7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374">
                <a:tc>
                  <a:txBody>
                    <a:bodyPr/>
                    <a:lstStyle/>
                    <a:p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景觀設計科</a:t>
                      </a:r>
                      <a:endParaRPr lang="en-US" altLang="zh-TW" sz="2000" b="0" kern="1200" dirty="0">
                        <a:solidFill>
                          <a:schemeClr val="tx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農業群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05765"/>
                  </a:ext>
                </a:extLst>
              </a:tr>
              <a:tr h="5093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空間測繪科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土木與建築群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053395"/>
                  </a:ext>
                </a:extLst>
              </a:tr>
            </a:tbl>
          </a:graphicData>
        </a:graphic>
      </p:graphicFrame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BEB2BEAF-263F-244F-A03C-8A7DA0DB7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8436386"/>
              </p:ext>
            </p:extLst>
          </p:nvPr>
        </p:nvGraphicFramePr>
        <p:xfrm>
          <a:off x="467017" y="4801147"/>
          <a:ext cx="4114800" cy="9428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47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餐飲管理科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餐旅群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5678">
                <a:tc>
                  <a:txBody>
                    <a:bodyPr/>
                    <a:lstStyle/>
                    <a:p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食品加工科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食品群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05765"/>
                  </a:ext>
                </a:extLst>
              </a:tr>
            </a:tbl>
          </a:graphicData>
        </a:graphic>
      </p:graphicFrame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6C409717-5B75-AC4B-BB0F-EDAEE5BC35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934145"/>
              </p:ext>
            </p:extLst>
          </p:nvPr>
        </p:nvGraphicFramePr>
        <p:xfrm>
          <a:off x="4789971" y="4685904"/>
          <a:ext cx="4114800" cy="10249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05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67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航海科、輪機科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海事群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82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chemeClr val="tx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航運管理科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200" dirty="0">
                          <a:solidFill>
                            <a:srgbClr val="0000FF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商業與管理群</a:t>
                      </a:r>
                    </a:p>
                  </a:txBody>
                  <a:tcPr anchor="ctr" anchorCtr="1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06057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813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79B63F5B-0F60-0744-BCEA-B8110914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90101"/>
            <a:ext cx="8730716" cy="718619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zh-TW" altLang="en-US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技高</a:t>
            </a:r>
            <a:r>
              <a:rPr lang="en-US" altLang="zh-TW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15</a:t>
            </a:r>
            <a:r>
              <a:rPr lang="zh-TW" altLang="en-US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群與</a:t>
            </a:r>
            <a:r>
              <a:rPr lang="zh-TW" altLang="en-US" sz="30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統測</a:t>
            </a:r>
            <a:r>
              <a:rPr lang="en-US" altLang="zh-TW" sz="30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20</a:t>
            </a:r>
            <a:r>
              <a:rPr lang="zh-TW" altLang="en-US" sz="3000" dirty="0" smtClean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群類</a:t>
            </a:r>
            <a:r>
              <a:rPr lang="zh-TW" altLang="en-US" sz="3200" i="1" dirty="0" smtClean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對照</a:t>
            </a:r>
            <a:endParaRPr lang="zh-TW" altLang="en-US" i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6" name="圖片 5" descr="一張含有 桌 的圖片&#10;&#10;自動產生的描述">
            <a:extLst>
              <a:ext uri="{FF2B5EF4-FFF2-40B4-BE49-F238E27FC236}">
                <a16:creationId xmlns:a16="http://schemas.microsoft.com/office/drawing/2014/main" id="{8518BC90-BBBD-CD42-970F-2281DE3DF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94" y="951269"/>
            <a:ext cx="8424936" cy="554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96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物件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9313210"/>
              </p:ext>
            </p:extLst>
          </p:nvPr>
        </p:nvGraphicFramePr>
        <p:xfrm>
          <a:off x="2935617" y="1988840"/>
          <a:ext cx="3209528" cy="3195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9" name="PhotoImpact" r:id="rId3" imgW="2857320" imgH="2844720" progId="PI3.Image">
                  <p:embed/>
                </p:oleObj>
              </mc:Choice>
              <mc:Fallback>
                <p:oleObj name="PhotoImpact" r:id="rId3" imgW="2857320" imgH="284472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5617" y="1988840"/>
                        <a:ext cx="3209528" cy="3195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以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智慧型手機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為例</a:t>
            </a:r>
          </a:p>
        </p:txBody>
      </p:sp>
      <p:sp>
        <p:nvSpPr>
          <p:cNvPr id="6" name="圓角矩形圖說文字 5"/>
          <p:cNvSpPr/>
          <p:nvPr/>
        </p:nvSpPr>
        <p:spPr>
          <a:xfrm>
            <a:off x="548107" y="4653136"/>
            <a:ext cx="2583733" cy="576064"/>
          </a:xfrm>
          <a:prstGeom prst="wedgeRoundRectCallout">
            <a:avLst>
              <a:gd name="adj1" fmla="val 56210"/>
              <a:gd name="adj2" fmla="val -105315"/>
              <a:gd name="adj3" fmla="val 16667"/>
            </a:avLst>
          </a:prstGeom>
          <a:solidFill>
            <a:schemeClr val="accent2"/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tIns="288000" bIns="36000" anchor="ctr" anchorCtr="1"/>
          <a:lstStyle/>
          <a:p>
            <a:pPr algn="ctr">
              <a:spcBef>
                <a:spcPts val="600"/>
              </a:spcBef>
              <a:defRPr/>
            </a:pPr>
            <a:r>
              <a:rPr lang="zh-TW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機身結構：機械群</a:t>
            </a:r>
          </a:p>
          <a:p>
            <a:pPr algn="ctr">
              <a:defRPr/>
            </a:pPr>
            <a:endParaRPr lang="zh-TW" altLang="en-US" sz="2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6219949" y="1556792"/>
            <a:ext cx="2724150" cy="1872208"/>
          </a:xfrm>
          <a:prstGeom prst="wedgeRoundRectCallout">
            <a:avLst>
              <a:gd name="adj1" fmla="val -61531"/>
              <a:gd name="adj2" fmla="val 70370"/>
              <a:gd name="adj3" fmla="val 16667"/>
            </a:avLst>
          </a:prstGeom>
          <a:solidFill>
            <a:schemeClr val="accent1"/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tIns="288000" bIns="36000" anchor="ctr" anchorCtr="1"/>
          <a:lstStyle/>
          <a:p>
            <a:pPr algn="ctr">
              <a:spcBef>
                <a:spcPts val="0"/>
              </a:spcBef>
              <a:defRPr/>
            </a:pPr>
            <a:r>
              <a:rPr lang="en-US" altLang="zh-TW" sz="2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App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、數位</a:t>
            </a:r>
            <a:r>
              <a:rPr lang="zh-TW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內容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：</a:t>
            </a:r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/>
            </a:r>
            <a:b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</a:b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電機電子群</a:t>
            </a:r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</a:t>
            </a:r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spcBef>
                <a:spcPts val="600"/>
              </a:spcBef>
              <a:defRPr/>
            </a:pP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商管群</a:t>
            </a:r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</a:t>
            </a:r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spcBef>
                <a:spcPts val="600"/>
              </a:spcBef>
              <a:defRPr/>
            </a:pP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設計群</a:t>
            </a:r>
            <a:r>
              <a:rPr lang="en-US" altLang="zh-TW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廣告設計科</a:t>
            </a:r>
            <a:endParaRPr lang="en-US" altLang="zh-TW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260526" y="1484784"/>
            <a:ext cx="2962672" cy="692966"/>
          </a:xfrm>
          <a:prstGeom prst="wedgeRoundRectCallout">
            <a:avLst>
              <a:gd name="adj1" fmla="val 42984"/>
              <a:gd name="adj2" fmla="val 97257"/>
              <a:gd name="adj3" fmla="val 16667"/>
            </a:avLst>
          </a:prstGeom>
          <a:solidFill>
            <a:schemeClr val="accent3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36000" tIns="288000" rIns="36000" bIns="36000" anchor="ctr" anchorCtr="1"/>
          <a:lstStyle/>
          <a:p>
            <a:pPr algn="ctr">
              <a:spcBef>
                <a:spcPts val="600"/>
              </a:spcBef>
              <a:defRPr/>
            </a:pPr>
            <a:r>
              <a:rPr lang="zh-TW" alt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電路系統：電機電子群</a:t>
            </a:r>
          </a:p>
          <a:p>
            <a:pPr algn="ctr">
              <a:defRPr/>
            </a:pPr>
            <a:endParaRPr lang="zh-TW" altLang="en-US" sz="2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5397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 的圖片&#10;&#10;自動產生的描述">
            <a:hlinkClick r:id="rId2"/>
            <a:extLst>
              <a:ext uri="{FF2B5EF4-FFF2-40B4-BE49-F238E27FC236}">
                <a16:creationId xmlns:a16="http://schemas.microsoft.com/office/drawing/2014/main" id="{29BF33CD-D8D6-4E42-9040-97BD730A55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80" y="904338"/>
            <a:ext cx="8532440" cy="5356557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D5668B3-506C-E34C-88CD-FB7AC6CE5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90101"/>
            <a:ext cx="8730716" cy="718619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－</a:t>
            </a:r>
            <a:r>
              <a:rPr lang="zh-TW" altLang="en-US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統測命題範圍</a:t>
            </a:r>
            <a:r>
              <a:rPr lang="zh-TW" altLang="en-US" sz="3600" i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各群不一樣</a:t>
            </a:r>
            <a:endParaRPr lang="zh-TW" altLang="en-US" i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4" name="標題 1">
            <a:extLst>
              <a:ext uri="{FF2B5EF4-FFF2-40B4-BE49-F238E27FC236}">
                <a16:creationId xmlns:a16="http://schemas.microsoft.com/office/drawing/2014/main" id="{575598E3-EA13-574B-ABCC-79D3D035FD83}"/>
              </a:ext>
            </a:extLst>
          </p:cNvPr>
          <p:cNvSpPr txBox="1">
            <a:spLocks/>
          </p:cNvSpPr>
          <p:nvPr/>
        </p:nvSpPr>
        <p:spPr>
          <a:xfrm>
            <a:off x="467544" y="6381328"/>
            <a:ext cx="8229600" cy="4087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000" spc="-15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升學科技校院時，統測</a:t>
            </a:r>
            <a:r>
              <a:rPr lang="en-US" altLang="zh-TW" sz="2000" spc="-15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20</a:t>
            </a:r>
            <a:r>
              <a:rPr lang="zh-TW" altLang="en-US" sz="2000" spc="-150" dirty="0" smtClean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群</a:t>
            </a:r>
            <a:r>
              <a:rPr lang="en-US" altLang="zh-TW" sz="2000" spc="-150" dirty="0" smtClean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spc="-150" dirty="0" smtClean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類</a:t>
            </a:r>
            <a:r>
              <a:rPr lang="en-US" altLang="zh-TW" sz="2000" spc="-150" dirty="0" smtClean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spc="-150" dirty="0" smtClean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的</a:t>
            </a:r>
            <a:r>
              <a:rPr lang="zh-TW" altLang="en-US" sz="2000" spc="-15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數學、專業科目</a:t>
            </a:r>
            <a:r>
              <a:rPr lang="zh-TW" altLang="en-US" sz="2000" b="1" spc="-15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命題範圍是不同的</a:t>
            </a:r>
            <a:endParaRPr lang="zh-TW" altLang="en-US" sz="2000" b="1" kern="0" spc="-15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370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87E205E1-B13F-9145-8751-08D403F1F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" y="1196752"/>
            <a:ext cx="9144000" cy="5256121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E5418B19-C243-F443-95C8-2FC526541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8" y="190101"/>
            <a:ext cx="8291264" cy="1143000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從技高</a:t>
            </a:r>
            <a:r>
              <a:rPr lang="en-US" altLang="zh-TW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108</a:t>
            </a:r>
            <a:r>
              <a:rPr lang="zh-TW" altLang="en-US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課綱</a:t>
            </a:r>
            <a:r>
              <a:rPr lang="zh-TW" altLang="en-US" sz="3600" i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了解群科</a:t>
            </a:r>
            <a:endParaRPr lang="zh-TW" altLang="en-US" i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279695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桌 的圖片&#10;&#10;自動產生的描述">
            <a:extLst>
              <a:ext uri="{FF2B5EF4-FFF2-40B4-BE49-F238E27FC236}">
                <a16:creationId xmlns:a16="http://schemas.microsoft.com/office/drawing/2014/main" id="{E2833F7B-57C3-8A4A-9CEB-1C29904B05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1600200"/>
            <a:ext cx="7920881" cy="4885162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E708A358-B670-F948-BDCA-60575AA8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8" y="190101"/>
            <a:ext cx="8291264" cy="1006651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從技高</a:t>
            </a:r>
            <a:r>
              <a:rPr lang="en-US" altLang="zh-TW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108</a:t>
            </a:r>
            <a:r>
              <a:rPr lang="zh-TW" altLang="en-US" sz="30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課綱</a:t>
            </a:r>
            <a:r>
              <a:rPr lang="zh-TW" altLang="en-US" sz="3600" i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了解群科</a:t>
            </a:r>
            <a:endParaRPr lang="zh-TW" altLang="en-US" i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631FDC1-A5E5-6045-85E4-D78561DA73E3}"/>
              </a:ext>
            </a:extLst>
          </p:cNvPr>
          <p:cNvSpPr txBox="1">
            <a:spLocks/>
          </p:cNvSpPr>
          <p:nvPr/>
        </p:nvSpPr>
        <p:spPr bwMode="auto">
          <a:xfrm>
            <a:off x="428802" y="1016469"/>
            <a:ext cx="8357229" cy="58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kumimoji="0"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了解</a:t>
            </a:r>
            <a:r>
              <a:rPr kumimoji="0" lang="zh-TW" altLang="en-US" sz="2800" dirty="0">
                <a:solidFill>
                  <a:srgbClr val="FF4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各群</a:t>
            </a:r>
            <a:r>
              <a:rPr kumimoji="0"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的</a:t>
            </a:r>
            <a:r>
              <a:rPr kumimoji="0" lang="zh-TW" altLang="en-US" sz="2800" u="sng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課程架構</a:t>
            </a:r>
            <a:r>
              <a:rPr kumimoji="0" lang="en-US" altLang="zh-TW" sz="2800" dirty="0">
                <a:solidFill>
                  <a:srgbClr val="0000FF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-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 panose="03000509000000000000" pitchFamily="49" charset="-120"/>
              </a:rPr>
              <a:t>以機械群為例</a:t>
            </a:r>
            <a:endParaRPr kumimoji="0"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 panose="03000509000000000000" pitchFamily="49" charset="-12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37303379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0B0CD2BF-DE27-A24A-A88F-380A51E5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8" y="190101"/>
            <a:ext cx="8291264" cy="934643"/>
          </a:xfrm>
        </p:spPr>
        <p:txBody>
          <a:bodyPr/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專業群科分析－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從技高</a:t>
            </a:r>
            <a:r>
              <a:rPr lang="en-US" altLang="zh-TW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108</a:t>
            </a:r>
            <a:r>
              <a:rPr lang="zh-TW" altLang="en-US" sz="30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課綱</a:t>
            </a:r>
            <a:r>
              <a:rPr lang="zh-TW" altLang="en-US" sz="3600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了解群科</a:t>
            </a:r>
            <a:endParaRPr lang="zh-TW" altLang="en-US" i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3C85F4F-3BA7-9043-878B-DE31871B5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" b="1834"/>
          <a:stretch/>
        </p:blipFill>
        <p:spPr>
          <a:xfrm>
            <a:off x="564341" y="1628800"/>
            <a:ext cx="8153291" cy="4824536"/>
          </a:xfrm>
          <a:prstGeom prst="rect">
            <a:avLst/>
          </a:prstGeom>
        </p:spPr>
      </p:pic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F1300F42-72C5-524F-B3DC-A22AB271C5C0}"/>
              </a:ext>
            </a:extLst>
          </p:cNvPr>
          <p:cNvSpPr txBox="1">
            <a:spLocks/>
          </p:cNvSpPr>
          <p:nvPr/>
        </p:nvSpPr>
        <p:spPr bwMode="auto">
          <a:xfrm>
            <a:off x="426368" y="1033020"/>
            <a:ext cx="8357229" cy="58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kumimoji="0"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了解</a:t>
            </a:r>
            <a:r>
              <a:rPr kumimoji="0" lang="zh-TW" altLang="en-US" sz="2800" dirty="0">
                <a:solidFill>
                  <a:srgbClr val="FF4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同群中各科</a:t>
            </a:r>
            <a:r>
              <a:rPr kumimoji="0"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的</a:t>
            </a:r>
            <a:r>
              <a:rPr kumimoji="0" lang="zh-TW" altLang="en-US" sz="2800" u="sng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技能領域</a:t>
            </a:r>
            <a:r>
              <a:rPr kumimoji="0" lang="en-US" altLang="zh-TW" sz="2800" dirty="0">
                <a:solidFill>
                  <a:srgbClr val="0000FF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-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 panose="03000509000000000000" pitchFamily="49" charset="-120"/>
              </a:rPr>
              <a:t>以機械群為例</a:t>
            </a:r>
            <a:endParaRPr kumimoji="0"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 panose="03000509000000000000" pitchFamily="49" charset="-120"/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8665446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180467-B553-FC42-A4C2-56899846F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圖片 3" descr="一張含有 桌 的圖片&#10;&#10;自動產生的描述">
            <a:extLst>
              <a:ext uri="{FF2B5EF4-FFF2-40B4-BE49-F238E27FC236}">
                <a16:creationId xmlns:a16="http://schemas.microsoft.com/office/drawing/2014/main" id="{B7C1BB41-11D8-B840-AC30-39591A40D3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9" y="1564806"/>
            <a:ext cx="8456459" cy="5096181"/>
          </a:xfrm>
          <a:prstGeom prst="rect">
            <a:avLst/>
          </a:prstGeom>
        </p:spPr>
      </p:pic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51866D28-7A91-DB45-BE86-5F167AA03C09}"/>
              </a:ext>
            </a:extLst>
          </p:cNvPr>
          <p:cNvSpPr txBox="1">
            <a:spLocks/>
          </p:cNvSpPr>
          <p:nvPr/>
        </p:nvSpPr>
        <p:spPr bwMode="auto">
          <a:xfrm>
            <a:off x="428802" y="1016469"/>
            <a:ext cx="8357229" cy="58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華康新特明體" panose="02020909000000000000" pitchFamily="49" charset="-120"/>
                <a:ea typeface="華康新特明體" panose="02020909000000000000" pitchFamily="49" charset="-120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/>
            <a:r>
              <a:rPr kumimoji="0"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了解</a:t>
            </a:r>
            <a:r>
              <a:rPr kumimoji="0" lang="zh-TW" altLang="en-US" sz="2800" dirty="0">
                <a:solidFill>
                  <a:srgbClr val="FF4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同群中各科</a:t>
            </a:r>
            <a:r>
              <a:rPr kumimoji="0" lang="zh-TW" altLang="en-US" sz="2800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的</a:t>
            </a:r>
            <a:r>
              <a:rPr kumimoji="0" lang="zh-TW" altLang="en-US" sz="2800" u="sng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技能領域</a:t>
            </a:r>
            <a:r>
              <a:rPr kumimoji="0" lang="en-US" altLang="zh-TW" sz="280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 panose="03000509000000000000" pitchFamily="49" charset="-120"/>
              </a:rPr>
              <a:t>-</a:t>
            </a:r>
            <a:r>
              <a:rPr kumimoji="0"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FKai-SB" panose="03000509000000000000" pitchFamily="49" charset="-120"/>
              </a:rPr>
              <a:t>以機械群為例</a:t>
            </a:r>
            <a:endParaRPr kumimoji="0"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FKai-SB" panose="03000509000000000000" pitchFamily="49" charset="-120"/>
              <a:hlinkClick r:id="rId3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A1BF994C-C6DF-6A42-8D20-2CD3ADACF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8" y="190101"/>
            <a:ext cx="8291264" cy="1006651"/>
          </a:xfrm>
        </p:spPr>
        <p:txBody>
          <a:bodyPr/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專業群科分析－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了解各科課程</a:t>
            </a:r>
            <a:r>
              <a:rPr lang="zh-TW" altLang="en-US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異同</a:t>
            </a:r>
            <a:endParaRPr lang="zh-TW" altLang="en-US" i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0734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684D8D79-40D1-7741-9BFF-02E8E4485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4" y="1319458"/>
            <a:ext cx="8229600" cy="4989862"/>
          </a:xfr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1E2EF1A0-7441-B94D-9202-F2C4BF71D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68" y="190101"/>
            <a:ext cx="8291264" cy="1143000"/>
          </a:xfrm>
        </p:spPr>
        <p:txBody>
          <a:bodyPr/>
          <a:lstStyle/>
          <a:p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專業群科分析－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善用</a:t>
            </a:r>
            <a:r>
              <a:rPr lang="zh-TW" altLang="en-US" sz="3600" i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anose="020B0604020202020204" pitchFamily="34" charset="-120"/>
              </a:rPr>
              <a:t>適性入學宣導網</a:t>
            </a:r>
            <a:endParaRPr lang="zh-TW" altLang="en-US" sz="4800" i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CFBB97B8-26A9-3141-97F6-26C112532433}"/>
              </a:ext>
            </a:extLst>
          </p:cNvPr>
          <p:cNvGrpSpPr/>
          <p:nvPr/>
        </p:nvGrpSpPr>
        <p:grpSpPr>
          <a:xfrm>
            <a:off x="544134" y="1869106"/>
            <a:ext cx="3833929" cy="3052045"/>
            <a:chOff x="1117015" y="1827439"/>
            <a:chExt cx="3833929" cy="3052045"/>
          </a:xfrm>
          <a:effectLst>
            <a:glow rad="190500">
              <a:schemeClr val="accent1">
                <a:alpha val="40000"/>
              </a:schemeClr>
            </a:glow>
          </a:effectLst>
        </p:grpSpPr>
        <p:sp>
          <p:nvSpPr>
            <p:cNvPr id="9" name="向右箭號 8">
              <a:extLst>
                <a:ext uri="{FF2B5EF4-FFF2-40B4-BE49-F238E27FC236}">
                  <a16:creationId xmlns:a16="http://schemas.microsoft.com/office/drawing/2014/main" id="{592F45BB-F6EB-7B41-B436-AA1C015851CC}"/>
                </a:ext>
              </a:extLst>
            </p:cNvPr>
            <p:cNvSpPr/>
            <p:nvPr/>
          </p:nvSpPr>
          <p:spPr>
            <a:xfrm rot="19534284">
              <a:off x="3942832" y="1827439"/>
              <a:ext cx="1008112" cy="274328"/>
            </a:xfrm>
            <a:prstGeom prst="stripedRightArrow">
              <a:avLst>
                <a:gd name="adj1" fmla="val 50000"/>
                <a:gd name="adj2" fmla="val 114347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8" name="圖片 7" descr="一張含有 文字 的圖片&#10;&#10;自動產生的描述">
              <a:extLst>
                <a:ext uri="{FF2B5EF4-FFF2-40B4-BE49-F238E27FC236}">
                  <a16:creationId xmlns:a16="http://schemas.microsoft.com/office/drawing/2014/main" id="{26BC7087-4A9F-4E4C-84D4-5BEC312B2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015" y="1983884"/>
              <a:ext cx="2959100" cy="2895600"/>
            </a:xfrm>
            <a:prstGeom prst="rect">
              <a:avLst/>
            </a:prstGeom>
          </p:spPr>
        </p:pic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0693A579-932A-C54D-BADE-9DC448028904}"/>
              </a:ext>
            </a:extLst>
          </p:cNvPr>
          <p:cNvGrpSpPr/>
          <p:nvPr/>
        </p:nvGrpSpPr>
        <p:grpSpPr>
          <a:xfrm>
            <a:off x="1267971" y="1899194"/>
            <a:ext cx="3917617" cy="2427574"/>
            <a:chOff x="1641123" y="1948803"/>
            <a:chExt cx="3917617" cy="2427574"/>
          </a:xfrm>
          <a:effectLst>
            <a:glow rad="127000">
              <a:schemeClr val="accent3">
                <a:lumMod val="60000"/>
                <a:lumOff val="40000"/>
              </a:schemeClr>
            </a:glow>
          </a:effectLst>
        </p:grpSpPr>
        <p:sp>
          <p:nvSpPr>
            <p:cNvPr id="13" name="向右箭號 12">
              <a:extLst>
                <a:ext uri="{FF2B5EF4-FFF2-40B4-BE49-F238E27FC236}">
                  <a16:creationId xmlns:a16="http://schemas.microsoft.com/office/drawing/2014/main" id="{5F69FD62-1016-764E-B7E4-CCBB8EB6CD34}"/>
                </a:ext>
              </a:extLst>
            </p:cNvPr>
            <p:cNvSpPr/>
            <p:nvPr/>
          </p:nvSpPr>
          <p:spPr>
            <a:xfrm rot="19209984">
              <a:off x="4550628" y="1948803"/>
              <a:ext cx="1008112" cy="274328"/>
            </a:xfrm>
            <a:prstGeom prst="stripedRightArrow">
              <a:avLst>
                <a:gd name="adj1" fmla="val 50000"/>
                <a:gd name="adj2" fmla="val 114347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12" name="圖片 11" descr="一張含有 文字 的圖片&#10;&#10;自動產生的描述">
              <a:extLst>
                <a:ext uri="{FF2B5EF4-FFF2-40B4-BE49-F238E27FC236}">
                  <a16:creationId xmlns:a16="http://schemas.microsoft.com/office/drawing/2014/main" id="{53DE093B-C5CD-9F43-A4A1-2F9C0F745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1123" y="2395177"/>
              <a:ext cx="3327400" cy="1981200"/>
            </a:xfrm>
            <a:prstGeom prst="rect">
              <a:avLst/>
            </a:prstGeom>
          </p:spPr>
        </p:pic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6099EBBA-EBC6-C647-9C15-2D26312B5F40}"/>
              </a:ext>
            </a:extLst>
          </p:cNvPr>
          <p:cNvGrpSpPr/>
          <p:nvPr/>
        </p:nvGrpSpPr>
        <p:grpSpPr>
          <a:xfrm>
            <a:off x="2557804" y="1642315"/>
            <a:ext cx="3403600" cy="4186489"/>
            <a:chOff x="2557804" y="1642315"/>
            <a:chExt cx="3403600" cy="4186489"/>
          </a:xfrm>
          <a:effectLst>
            <a:glow rad="127000">
              <a:schemeClr val="tx2">
                <a:lumMod val="40000"/>
                <a:lumOff val="60000"/>
              </a:schemeClr>
            </a:glow>
          </a:effectLst>
        </p:grpSpPr>
        <p:sp>
          <p:nvSpPr>
            <p:cNvPr id="15" name="向右箭號 14">
              <a:extLst>
                <a:ext uri="{FF2B5EF4-FFF2-40B4-BE49-F238E27FC236}">
                  <a16:creationId xmlns:a16="http://schemas.microsoft.com/office/drawing/2014/main" id="{BBE82084-C767-E94B-B8E1-E2CAB94246E0}"/>
                </a:ext>
              </a:extLst>
            </p:cNvPr>
            <p:cNvSpPr/>
            <p:nvPr/>
          </p:nvSpPr>
          <p:spPr>
            <a:xfrm rot="17757433">
              <a:off x="5075688" y="2009207"/>
              <a:ext cx="1008112" cy="274328"/>
            </a:xfrm>
            <a:prstGeom prst="stripedRightArrow">
              <a:avLst>
                <a:gd name="adj1" fmla="val 50000"/>
                <a:gd name="adj2" fmla="val 114347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3" name="圖片 22" descr="一張含有 文字 的圖片&#10;&#10;自動產生的描述">
              <a:extLst>
                <a:ext uri="{FF2B5EF4-FFF2-40B4-BE49-F238E27FC236}">
                  <a16:creationId xmlns:a16="http://schemas.microsoft.com/office/drawing/2014/main" id="{CDB59B1C-903D-CB4F-B686-37CADA812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7804" y="2564904"/>
              <a:ext cx="3403600" cy="3263900"/>
            </a:xfrm>
            <a:prstGeom prst="rect">
              <a:avLst/>
            </a:prstGeom>
          </p:spPr>
        </p:pic>
      </p:grp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982F3418-4F16-2C44-9CE5-E55E916E3A9C}"/>
              </a:ext>
            </a:extLst>
          </p:cNvPr>
          <p:cNvGrpSpPr/>
          <p:nvPr/>
        </p:nvGrpSpPr>
        <p:grpSpPr>
          <a:xfrm>
            <a:off x="3920886" y="1670766"/>
            <a:ext cx="4584700" cy="2953194"/>
            <a:chOff x="3920886" y="1670766"/>
            <a:chExt cx="4584700" cy="2953194"/>
          </a:xfrm>
          <a:effectLst>
            <a:glow rad="127000">
              <a:srgbClr val="FFFF00"/>
            </a:glow>
          </a:effectLst>
        </p:grpSpPr>
        <p:sp>
          <p:nvSpPr>
            <p:cNvPr id="14" name="向右箭號 13">
              <a:extLst>
                <a:ext uri="{FF2B5EF4-FFF2-40B4-BE49-F238E27FC236}">
                  <a16:creationId xmlns:a16="http://schemas.microsoft.com/office/drawing/2014/main" id="{DD6AE954-C1DE-4E4B-B6C9-D8AC9DDF22EB}"/>
                </a:ext>
              </a:extLst>
            </p:cNvPr>
            <p:cNvSpPr/>
            <p:nvPr/>
          </p:nvSpPr>
          <p:spPr>
            <a:xfrm rot="14506099">
              <a:off x="6280228" y="2242805"/>
              <a:ext cx="1417785" cy="273708"/>
            </a:xfrm>
            <a:prstGeom prst="stripedRightArrow">
              <a:avLst>
                <a:gd name="adj1" fmla="val 50000"/>
                <a:gd name="adj2" fmla="val 114347"/>
              </a:avLst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  <p:pic>
          <p:nvPicPr>
            <p:cNvPr id="26" name="圖片 25" descr="一張含有 文字 的圖片&#10;&#10;自動產生的描述">
              <a:extLst>
                <a:ext uri="{FF2B5EF4-FFF2-40B4-BE49-F238E27FC236}">
                  <a16:creationId xmlns:a16="http://schemas.microsoft.com/office/drawing/2014/main" id="{FC202517-9249-8942-887C-7BA383116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0886" y="2922160"/>
              <a:ext cx="4584700" cy="1701800"/>
            </a:xfrm>
            <a:prstGeom prst="rect">
              <a:avLst/>
            </a:prstGeom>
          </p:spPr>
        </p:pic>
      </p:grpSp>
      <p:pic>
        <p:nvPicPr>
          <p:cNvPr id="29" name="內容版面配置區 4">
            <a:extLst>
              <a:ext uri="{FF2B5EF4-FFF2-40B4-BE49-F238E27FC236}">
                <a16:creationId xmlns:a16="http://schemas.microsoft.com/office/drawing/2014/main" id="{5447A774-C365-C04F-ADEB-2CC1CB2215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466" y="1337171"/>
            <a:ext cx="8229600" cy="498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2" descr="http://s04.calm9.com/qrcode/2020-11/HKFJJPL2DP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863891"/>
            <a:ext cx="1417315" cy="141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61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標題 1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</p:spPr>
        <p:txBody>
          <a:bodyPr/>
          <a:lstStyle/>
          <a:p>
            <a:r>
              <a:rPr lang="zh-TW" altLang="en-US" b="1" dirty="0"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簡報結束　敬請指教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zh-TW" altLang="en-US"/>
          </a:p>
        </p:txBody>
      </p:sp>
      <p:sp>
        <p:nvSpPr>
          <p:cNvPr id="27651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zh-TW" altLang="en-US"/>
          </a:p>
        </p:txBody>
      </p:sp>
      <p:pic>
        <p:nvPicPr>
          <p:cNvPr id="2062" name="Picture 14" descr="http://www.apps-club.com/img/app-features.p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87824" y="4869185"/>
            <a:ext cx="2952328" cy="1440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6" name="矩形 6"/>
          <p:cNvSpPr>
            <a:spLocks noChangeArrowheads="1"/>
          </p:cNvSpPr>
          <p:nvPr/>
        </p:nvSpPr>
        <p:spPr bwMode="auto">
          <a:xfrm>
            <a:off x="5940152" y="1848093"/>
            <a:ext cx="2952328" cy="738664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eaLnBrk="0" hangingPunct="0"/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造型、機身結構設計與各種零組件製造</a:t>
            </a:r>
          </a:p>
        </p:txBody>
      </p:sp>
      <p:sp>
        <p:nvSpPr>
          <p:cNvPr id="27657" name="矩形 7"/>
          <p:cNvSpPr>
            <a:spLocks noChangeArrowheads="1"/>
          </p:cNvSpPr>
          <p:nvPr/>
        </p:nvSpPr>
        <p:spPr bwMode="auto">
          <a:xfrm>
            <a:off x="6036641" y="3527839"/>
            <a:ext cx="2870230" cy="738664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eaLnBrk="0" hangingPunct="0"/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l" eaLnBrk="0" hangingPunct="0"/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電路系統設計與製造</a:t>
            </a:r>
          </a:p>
        </p:txBody>
      </p:sp>
      <p:sp>
        <p:nvSpPr>
          <p:cNvPr id="27658" name="矩形 8"/>
          <p:cNvSpPr>
            <a:spLocks noChangeArrowheads="1"/>
          </p:cNvSpPr>
          <p:nvPr/>
        </p:nvSpPr>
        <p:spPr bwMode="auto">
          <a:xfrm>
            <a:off x="6160705" y="4869185"/>
            <a:ext cx="2622101" cy="1107996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 eaLnBrk="0" hangingPunct="0"/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網頁設計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l" eaLnBrk="0" hangingPunct="0"/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APP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應用程式</a:t>
            </a:r>
            <a:endParaRPr lang="en-US" altLang="zh-TW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l" eaLnBrk="0" hangingPunct="0"/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資料運用</a:t>
            </a:r>
          </a:p>
        </p:txBody>
      </p:sp>
      <p:cxnSp>
        <p:nvCxnSpPr>
          <p:cNvPr id="16" name="肘形接點 15"/>
          <p:cNvCxnSpPr>
            <a:endCxn id="2062" idx="1"/>
          </p:cNvCxnSpPr>
          <p:nvPr/>
        </p:nvCxnSpPr>
        <p:spPr>
          <a:xfrm rot="16200000" flipH="1">
            <a:off x="1151614" y="3753043"/>
            <a:ext cx="3312380" cy="360040"/>
          </a:xfrm>
          <a:prstGeom prst="bentConnector2">
            <a:avLst/>
          </a:prstGeom>
          <a:ln w="28575" cmpd="sng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2627784" y="2276873"/>
            <a:ext cx="432048" cy="530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接點 31"/>
          <p:cNvCxnSpPr/>
          <p:nvPr/>
        </p:nvCxnSpPr>
        <p:spPr>
          <a:xfrm>
            <a:off x="2267744" y="4077073"/>
            <a:ext cx="1095921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0374" y="231317"/>
            <a:ext cx="8322432" cy="865125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專業群科分析－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以智慧型手機為例 </a:t>
            </a: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1/5</a:t>
            </a:r>
            <a:endParaRPr lang="zh-TW" altLang="en-US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graphicFrame>
        <p:nvGraphicFramePr>
          <p:cNvPr id="3" name="物件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8261471"/>
              </p:ext>
            </p:extLst>
          </p:nvPr>
        </p:nvGraphicFramePr>
        <p:xfrm>
          <a:off x="179512" y="2472961"/>
          <a:ext cx="2139788" cy="21097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0" name="PhotoImpact" r:id="rId4" imgW="905040" imgH="892800" progId="PI3.Image">
                  <p:embed/>
                </p:oleObj>
              </mc:Choice>
              <mc:Fallback>
                <p:oleObj name="PhotoImpact" r:id="rId4" imgW="905040" imgH="8928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9512" y="2472961"/>
                        <a:ext cx="2139788" cy="21097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5886160"/>
              </p:ext>
            </p:extLst>
          </p:nvPr>
        </p:nvGraphicFramePr>
        <p:xfrm>
          <a:off x="3023402" y="3184418"/>
          <a:ext cx="2687960" cy="149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1" name="PhotoImpact" r:id="rId6" imgW="14592240" imgH="8127720" progId="PI3.Image">
                  <p:embed/>
                </p:oleObj>
              </mc:Choice>
              <mc:Fallback>
                <p:oleObj name="PhotoImpact" r:id="rId6" imgW="14592240" imgH="812772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023402" y="3184418"/>
                        <a:ext cx="2687960" cy="1497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物件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842399"/>
              </p:ext>
            </p:extLst>
          </p:nvPr>
        </p:nvGraphicFramePr>
        <p:xfrm>
          <a:off x="3059832" y="1167422"/>
          <a:ext cx="1966870" cy="1966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02" name="PhotoImpact" r:id="rId8" imgW="2286000" imgH="2286000" progId="PI3.Image">
                  <p:embed/>
                </p:oleObj>
              </mc:Choice>
              <mc:Fallback>
                <p:oleObj name="PhotoImpact" r:id="rId8" imgW="2286000" imgH="2286000" progId="PI3.Image">
                  <p:embed/>
                  <p:pic>
                    <p:nvPicPr>
                      <p:cNvPr id="5" name="物件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59832" y="1167422"/>
                        <a:ext cx="1966870" cy="19668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462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zh-TW" altLang="en-US"/>
          </a:p>
        </p:txBody>
      </p:sp>
      <p:sp>
        <p:nvSpPr>
          <p:cNvPr id="28675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zh-TW" altLang="en-US"/>
          </a:p>
        </p:txBody>
      </p:sp>
      <p:cxnSp>
        <p:nvCxnSpPr>
          <p:cNvPr id="3" name="肘形接點 2"/>
          <p:cNvCxnSpPr/>
          <p:nvPr/>
        </p:nvCxnSpPr>
        <p:spPr>
          <a:xfrm>
            <a:off x="2915816" y="2132856"/>
            <a:ext cx="1294234" cy="704007"/>
          </a:xfrm>
          <a:prstGeom prst="bentConnector3">
            <a:avLst>
              <a:gd name="adj1" fmla="val 50000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/>
          <p:cNvCxnSpPr/>
          <p:nvPr/>
        </p:nvCxnSpPr>
        <p:spPr>
          <a:xfrm>
            <a:off x="3016250" y="2135188"/>
            <a:ext cx="1193800" cy="3136900"/>
          </a:xfrm>
          <a:prstGeom prst="bentConnector3">
            <a:avLst>
              <a:gd name="adj1" fmla="val 46417"/>
            </a:avLst>
          </a:prstGeom>
          <a:ln w="38100" cmpd="sng">
            <a:solidFill>
              <a:srgbClr val="0000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4612018" y="3379060"/>
            <a:ext cx="1407941" cy="338554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造型設計</a:t>
            </a:r>
          </a:p>
        </p:txBody>
      </p:sp>
      <p:sp>
        <p:nvSpPr>
          <p:cNvPr id="15" name="矩形 14"/>
          <p:cNvSpPr/>
          <p:nvPr/>
        </p:nvSpPr>
        <p:spPr>
          <a:xfrm>
            <a:off x="4485183" y="5821536"/>
            <a:ext cx="1692771" cy="67710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模具製造或</a:t>
            </a:r>
            <a:endParaRPr lang="en-US" altLang="zh-TW" sz="2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精密機械加工</a:t>
            </a:r>
          </a:p>
        </p:txBody>
      </p:sp>
      <p:sp>
        <p:nvSpPr>
          <p:cNvPr id="16" name="矩形 15"/>
          <p:cNvSpPr/>
          <p:nvPr/>
        </p:nvSpPr>
        <p:spPr>
          <a:xfrm>
            <a:off x="6969696" y="2954688"/>
            <a:ext cx="1973708" cy="692497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1900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電腦機械製圖科等</a:t>
            </a:r>
            <a:endParaRPr lang="en-US" altLang="zh-TW" sz="1900" spc="-15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>
              <a:defRPr/>
            </a:pPr>
            <a:r>
              <a:rPr lang="en-US" altLang="zh-TW" sz="2000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機械群、設計群</a:t>
            </a:r>
            <a:r>
              <a:rPr lang="en-US" altLang="zh-TW" sz="2000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cxnSp>
        <p:nvCxnSpPr>
          <p:cNvPr id="18" name="肘形接點 17"/>
          <p:cNvCxnSpPr/>
          <p:nvPr/>
        </p:nvCxnSpPr>
        <p:spPr>
          <a:xfrm flipV="1">
            <a:off x="6228184" y="2203329"/>
            <a:ext cx="741512" cy="649608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6948263" y="5445224"/>
            <a:ext cx="1995139" cy="707886"/>
          </a:xfrm>
          <a:prstGeom prst="rect">
            <a:avLst/>
          </a:prstGeom>
          <a:solidFill>
            <a:schemeClr val="accent2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模具科、機械科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或機械群</a:t>
            </a: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cxnSp>
        <p:nvCxnSpPr>
          <p:cNvPr id="22" name="肘形接點 21"/>
          <p:cNvCxnSpPr/>
          <p:nvPr/>
        </p:nvCxnSpPr>
        <p:spPr>
          <a:xfrm flipV="1">
            <a:off x="6372225" y="4768116"/>
            <a:ext cx="576039" cy="503972"/>
          </a:xfrm>
          <a:prstGeom prst="bentConnector3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92" name="Picture 2" descr="http://www.ckvs.ntpc.edu.tw/%E7%A7%91%E7%B3%BB%E7%9B%B8%E9%97%9C%E9%80%A3%E7%B5%90/%E7%BE%8E%E5%B7%A5%E7%A7%91/images/DSC_513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69696" y="1594477"/>
            <a:ext cx="1973708" cy="1360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6" name="肘形接點 8"/>
          <p:cNvCxnSpPr/>
          <p:nvPr/>
        </p:nvCxnSpPr>
        <p:spPr>
          <a:xfrm rot="16200000" flipH="1">
            <a:off x="470185" y="1497407"/>
            <a:ext cx="1188132" cy="216025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11"/>
          <p:cNvCxnSpPr/>
          <p:nvPr/>
        </p:nvCxnSpPr>
        <p:spPr>
          <a:xfrm rot="16200000" flipH="1">
            <a:off x="-792673" y="2600831"/>
            <a:ext cx="3457182" cy="503412"/>
          </a:xfrm>
          <a:prstGeom prst="bentConnector3">
            <a:avLst>
              <a:gd name="adj1" fmla="val 10521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" name="Picture 14" descr="http://www.apps-club.com/img/app-features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903897" y="5229200"/>
            <a:ext cx="1021879" cy="69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1" name="肘形接點 18"/>
          <p:cNvCxnSpPr/>
          <p:nvPr/>
        </p:nvCxnSpPr>
        <p:spPr>
          <a:xfrm rot="16200000" flipH="1">
            <a:off x="-1201468" y="3490456"/>
            <a:ext cx="3971684" cy="201611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5" descr="DSC01991"/>
          <p:cNvPicPr>
            <a:picLocks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921218" y="4031067"/>
            <a:ext cx="2022185" cy="1486165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393114" cy="705292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專業群科分析－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以智慧型手機為例 </a:t>
            </a: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2/5</a:t>
            </a:r>
            <a:endParaRPr lang="zh-TW" altLang="en-US" sz="32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29009" y="3017256"/>
            <a:ext cx="2592535" cy="677108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36000" tIns="0" rIns="0" bIns="0">
            <a:spAutoFit/>
          </a:bodyPr>
          <a:lstStyle/>
          <a:p>
            <a:pPr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造型、機身結構設計與零組件製造</a:t>
            </a:r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244004"/>
              </p:ext>
            </p:extLst>
          </p:nvPr>
        </p:nvGraphicFramePr>
        <p:xfrm>
          <a:off x="277496" y="871155"/>
          <a:ext cx="90487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08" name="PhotoImpact" r:id="rId6" imgW="905040" imgH="892800" progId="PI3.Image">
                  <p:embed/>
                </p:oleObj>
              </mc:Choice>
              <mc:Fallback>
                <p:oleObj name="PhotoImpact" r:id="rId6" imgW="905040" imgH="8928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7496" y="871155"/>
                        <a:ext cx="904875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0810855"/>
              </p:ext>
            </p:extLst>
          </p:nvPr>
        </p:nvGraphicFramePr>
        <p:xfrm>
          <a:off x="1310013" y="1264538"/>
          <a:ext cx="1648483" cy="1648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09" name="PhotoImpact" r:id="rId8" imgW="2286000" imgH="2286000" progId="PI3.Image">
                  <p:embed/>
                </p:oleObj>
              </mc:Choice>
              <mc:Fallback>
                <p:oleObj name="PhotoImpact" r:id="rId8" imgW="2286000" imgH="22860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310013" y="1264538"/>
                        <a:ext cx="1648483" cy="1648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物件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9364442"/>
              </p:ext>
            </p:extLst>
          </p:nvPr>
        </p:nvGraphicFramePr>
        <p:xfrm>
          <a:off x="903897" y="4130272"/>
          <a:ext cx="1618779" cy="9017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0" name="PhotoImpact" r:id="rId10" imgW="14592240" imgH="8127720" progId="PI3.Image">
                  <p:embed/>
                </p:oleObj>
              </mc:Choice>
              <mc:Fallback>
                <p:oleObj name="PhotoImpact" r:id="rId10" imgW="14592240" imgH="8127720" progId="PI3.Image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03897" y="4130272"/>
                        <a:ext cx="1618779" cy="9017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物件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6815409"/>
              </p:ext>
            </p:extLst>
          </p:nvPr>
        </p:nvGraphicFramePr>
        <p:xfrm>
          <a:off x="4236027" y="1484784"/>
          <a:ext cx="2009408" cy="1817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1" name="PhotoImpact" r:id="rId12" imgW="2387520" imgH="2158920" progId="PI3.Image">
                  <p:embed/>
                </p:oleObj>
              </mc:Choice>
              <mc:Fallback>
                <p:oleObj name="PhotoImpact" r:id="rId12" imgW="2387520" imgH="215892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36027" y="1484784"/>
                        <a:ext cx="2009408" cy="1817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物件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530407"/>
              </p:ext>
            </p:extLst>
          </p:nvPr>
        </p:nvGraphicFramePr>
        <p:xfrm>
          <a:off x="4267804" y="3910654"/>
          <a:ext cx="2045433" cy="187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12" name="PhotoImpact" r:id="rId14" imgW="2323800" imgH="2133360" progId="PI3.Image">
                  <p:embed/>
                </p:oleObj>
              </mc:Choice>
              <mc:Fallback>
                <p:oleObj name="PhotoImpact" r:id="rId14" imgW="2323800" imgH="213336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67804" y="3910654"/>
                        <a:ext cx="2045433" cy="187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546588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zh-TW" altLang="en-US"/>
          </a:p>
        </p:txBody>
      </p:sp>
      <p:sp>
        <p:nvSpPr>
          <p:cNvPr id="29699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zh-TW" altLang="en-US"/>
          </a:p>
        </p:txBody>
      </p:sp>
      <p:cxnSp>
        <p:nvCxnSpPr>
          <p:cNvPr id="3" name="肘形接點 2"/>
          <p:cNvCxnSpPr>
            <a:endCxn id="4104" idx="1"/>
          </p:cNvCxnSpPr>
          <p:nvPr/>
        </p:nvCxnSpPr>
        <p:spPr>
          <a:xfrm flipV="1">
            <a:off x="3004478" y="2606205"/>
            <a:ext cx="1354137" cy="957994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/>
          <p:cNvCxnSpPr>
            <a:endCxn id="4102" idx="1"/>
          </p:cNvCxnSpPr>
          <p:nvPr/>
        </p:nvCxnSpPr>
        <p:spPr>
          <a:xfrm>
            <a:off x="2930525" y="3563938"/>
            <a:ext cx="1354138" cy="12557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肘形接點 17"/>
          <p:cNvCxnSpPr>
            <a:stCxn id="4104" idx="3"/>
            <a:endCxn id="29709" idx="1"/>
          </p:cNvCxnSpPr>
          <p:nvPr/>
        </p:nvCxnSpPr>
        <p:spPr>
          <a:xfrm flipV="1">
            <a:off x="6374144" y="2082548"/>
            <a:ext cx="646128" cy="523657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706" name="Picture 4" descr="https://encrypted-tbn2.gstatic.com/images?q=tbn:ANd9GcS1GZUST8iYk2JcE8VYXZZti-vgo_C3e204s_wV_4CK4iBWFrFtn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010977" y="3782484"/>
            <a:ext cx="2018995" cy="151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http://www.tw.nxp.com/scale-image/w-800/wcm_documents/news/news-archive/2013/nxp-4357-02_1.jpg"/>
          <p:cNvPicPr>
            <a:picLocks noChangeAspect="1" noChangeArrowheads="1"/>
          </p:cNvPicPr>
          <p:nvPr/>
        </p:nvPicPr>
        <p:blipFill rotWithShape="1">
          <a:blip r:embed="rId4" cstate="screen"/>
          <a:srcRect/>
          <a:stretch/>
        </p:blipFill>
        <p:spPr bwMode="auto">
          <a:xfrm>
            <a:off x="4284663" y="4192588"/>
            <a:ext cx="1871662" cy="125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http://www.spear.com.hk/200832591725299_2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4358615" y="1916373"/>
            <a:ext cx="2015529" cy="137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9" name="Picture 10" descr="http://cweb.saihs.edu.tw/mediafile/1565004/active/41/2013-6/72013-6-25-0-46-37-pic1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7020272" y="1379874"/>
            <a:ext cx="2016224" cy="1405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23"/>
          <p:cNvSpPr/>
          <p:nvPr/>
        </p:nvSpPr>
        <p:spPr>
          <a:xfrm>
            <a:off x="4145532" y="3278794"/>
            <a:ext cx="2441695" cy="430887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數位邏輯、</a:t>
            </a:r>
            <a:r>
              <a:rPr lang="en-US" altLang="zh-TW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</a:p>
        </p:txBody>
      </p:sp>
      <p:sp>
        <p:nvSpPr>
          <p:cNvPr id="13" name="矩形 12"/>
          <p:cNvSpPr/>
          <p:nvPr/>
        </p:nvSpPr>
        <p:spPr>
          <a:xfrm>
            <a:off x="4284663" y="5445125"/>
            <a:ext cx="1877437" cy="430887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電子電路設計</a:t>
            </a:r>
          </a:p>
        </p:txBody>
      </p:sp>
      <p:sp>
        <p:nvSpPr>
          <p:cNvPr id="30" name="矩形 29"/>
          <p:cNvSpPr/>
          <p:nvPr/>
        </p:nvSpPr>
        <p:spPr>
          <a:xfrm>
            <a:off x="7017501" y="5179940"/>
            <a:ext cx="2018995" cy="707886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資訊科、電子科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電機與電子群</a:t>
            </a: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 </a:t>
            </a:r>
          </a:p>
        </p:txBody>
      </p:sp>
      <p:sp>
        <p:nvSpPr>
          <p:cNvPr id="31" name="矩形 30"/>
          <p:cNvSpPr/>
          <p:nvPr/>
        </p:nvSpPr>
        <p:spPr>
          <a:xfrm>
            <a:off x="7031327" y="2785221"/>
            <a:ext cx="2005169" cy="707886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資訊科、電子科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(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電機與電子群</a:t>
            </a:r>
            <a:r>
              <a:rPr lang="en-US" altLang="zh-TW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)</a:t>
            </a: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 </a:t>
            </a:r>
          </a:p>
        </p:txBody>
      </p:sp>
      <p:sp>
        <p:nvSpPr>
          <p:cNvPr id="25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zh-TW" altLang="en-US"/>
          </a:p>
        </p:txBody>
      </p:sp>
      <p:cxnSp>
        <p:nvCxnSpPr>
          <p:cNvPr id="26" name="肘形接點 8"/>
          <p:cNvCxnSpPr/>
          <p:nvPr/>
        </p:nvCxnSpPr>
        <p:spPr>
          <a:xfrm rot="16200000" flipH="1">
            <a:off x="475106" y="1650578"/>
            <a:ext cx="978772" cy="561847"/>
          </a:xfrm>
          <a:prstGeom prst="bentConnector3">
            <a:avLst>
              <a:gd name="adj1" fmla="val 98936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肘形接點 11"/>
          <p:cNvCxnSpPr/>
          <p:nvPr/>
        </p:nvCxnSpPr>
        <p:spPr>
          <a:xfrm rot="16200000" flipH="1">
            <a:off x="-324621" y="2132779"/>
            <a:ext cx="2449072" cy="431406"/>
          </a:xfrm>
          <a:prstGeom prst="bentConnector3">
            <a:avLst>
              <a:gd name="adj1" fmla="val 988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2" name="Picture 14" descr="http://www.apps-club.com/img/app-features.pn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899592" y="5373216"/>
            <a:ext cx="1021879" cy="695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7" name="肘形接點 18"/>
          <p:cNvCxnSpPr/>
          <p:nvPr/>
        </p:nvCxnSpPr>
        <p:spPr>
          <a:xfrm rot="16200000" flipH="1">
            <a:off x="-1201468" y="3490456"/>
            <a:ext cx="3971684" cy="201611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肘形接點 47"/>
          <p:cNvCxnSpPr>
            <a:endCxn id="29706" idx="1"/>
          </p:cNvCxnSpPr>
          <p:nvPr/>
        </p:nvCxnSpPr>
        <p:spPr>
          <a:xfrm flipV="1">
            <a:off x="6149653" y="4538575"/>
            <a:ext cx="861324" cy="455604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3696834" y="6082185"/>
            <a:ext cx="2441695" cy="430887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1001">
            <a:schemeClr val="lt2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電路板、零件加工</a:t>
            </a:r>
          </a:p>
        </p:txBody>
      </p:sp>
      <p:sp>
        <p:nvSpPr>
          <p:cNvPr id="33" name="矩形 32"/>
          <p:cNvSpPr/>
          <p:nvPr/>
        </p:nvSpPr>
        <p:spPr>
          <a:xfrm>
            <a:off x="7017500" y="6082185"/>
            <a:ext cx="2012471" cy="400110"/>
          </a:xfrm>
          <a:prstGeom prst="rect">
            <a:avLst/>
          </a:prstGeom>
          <a:solidFill>
            <a:schemeClr val="accent3"/>
          </a:solidFill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模具科或機械群  </a:t>
            </a:r>
          </a:p>
        </p:txBody>
      </p:sp>
      <p:cxnSp>
        <p:nvCxnSpPr>
          <p:cNvPr id="35" name="直線接點 34"/>
          <p:cNvCxnSpPr>
            <a:stCxn id="13" idx="3"/>
            <a:endCxn id="30" idx="1"/>
          </p:cNvCxnSpPr>
          <p:nvPr/>
        </p:nvCxnSpPr>
        <p:spPr>
          <a:xfrm flipV="1">
            <a:off x="6162100" y="5533883"/>
            <a:ext cx="855401" cy="126686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>
            <a:stCxn id="27" idx="3"/>
            <a:endCxn id="33" idx="1"/>
          </p:cNvCxnSpPr>
          <p:nvPr/>
        </p:nvCxnSpPr>
        <p:spPr>
          <a:xfrm flipV="1">
            <a:off x="6138529" y="6282240"/>
            <a:ext cx="878971" cy="15389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/>
          <p:cNvSpPr/>
          <p:nvPr/>
        </p:nvSpPr>
        <p:spPr>
          <a:xfrm>
            <a:off x="835092" y="4228230"/>
            <a:ext cx="2592535" cy="677108"/>
          </a:xfrm>
          <a:prstGeom prst="rect">
            <a:avLst/>
          </a:prstGeom>
          <a:solidFill>
            <a:schemeClr val="accent3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eaLnBrk="0" hangingPunct="0"/>
            <a:r>
              <a:rPr lang="en-US" altLang="zh-TW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IC</a:t>
            </a: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設計</a:t>
            </a:r>
            <a:endParaRPr lang="en-US" altLang="zh-TW" sz="2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eaLnBrk="0" hangingPunct="0"/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電路系統設計與製造</a:t>
            </a:r>
          </a:p>
        </p:txBody>
      </p:sp>
      <p:sp>
        <p:nvSpPr>
          <p:cNvPr id="38" name="標題 1"/>
          <p:cNvSpPr>
            <a:spLocks noGrp="1"/>
          </p:cNvSpPr>
          <p:nvPr>
            <p:ph type="title"/>
          </p:nvPr>
        </p:nvSpPr>
        <p:spPr>
          <a:xfrm>
            <a:off x="460374" y="231317"/>
            <a:ext cx="8322432" cy="936335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專業群科分析－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以智慧型手機為例 </a:t>
            </a: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3/5</a:t>
            </a:r>
            <a:endParaRPr lang="zh-TW" altLang="en-US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1951362"/>
              </p:ext>
            </p:extLst>
          </p:nvPr>
        </p:nvGraphicFramePr>
        <p:xfrm>
          <a:off x="231130" y="937459"/>
          <a:ext cx="90487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0" name="PhotoImpact" r:id="rId8" imgW="905040" imgH="892800" progId="PI3.Image">
                  <p:embed/>
                </p:oleObj>
              </mc:Choice>
              <mc:Fallback>
                <p:oleObj name="PhotoImpact" r:id="rId8" imgW="905040" imgH="8928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1130" y="937459"/>
                        <a:ext cx="904875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642777"/>
              </p:ext>
            </p:extLst>
          </p:nvPr>
        </p:nvGraphicFramePr>
        <p:xfrm>
          <a:off x="1289342" y="1493437"/>
          <a:ext cx="1053049" cy="105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1" name="PhotoImpact" r:id="rId10" imgW="2286000" imgH="2286000" progId="PI3.Image">
                  <p:embed/>
                </p:oleObj>
              </mc:Choice>
              <mc:Fallback>
                <p:oleObj name="PhotoImpact" r:id="rId10" imgW="2286000" imgH="22860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289342" y="1493437"/>
                        <a:ext cx="1053049" cy="1053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物件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091922"/>
              </p:ext>
            </p:extLst>
          </p:nvPr>
        </p:nvGraphicFramePr>
        <p:xfrm>
          <a:off x="850069" y="2651805"/>
          <a:ext cx="2687960" cy="149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252" name="PhotoImpact" r:id="rId12" imgW="14592240" imgH="8127720" progId="PI3.Image">
                  <p:embed/>
                </p:oleObj>
              </mc:Choice>
              <mc:Fallback>
                <p:oleObj name="PhotoImpact" r:id="rId12" imgW="14592240" imgH="8127720" progId="PI3.Image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50069" y="2651805"/>
                        <a:ext cx="2687960" cy="1497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54473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物件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1756107"/>
              </p:ext>
            </p:extLst>
          </p:nvPr>
        </p:nvGraphicFramePr>
        <p:xfrm>
          <a:off x="951437" y="1678889"/>
          <a:ext cx="1053049" cy="105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4" name="PhotoImpact" r:id="rId3" imgW="2286000" imgH="2286000" progId="PI3.Image">
                  <p:embed/>
                </p:oleObj>
              </mc:Choice>
              <mc:Fallback>
                <p:oleObj name="PhotoImpact" r:id="rId3" imgW="2286000" imgH="2286000" progId="PI3.Image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1437" y="1678889"/>
                        <a:ext cx="1053049" cy="1053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2" name="AutoShape 2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zh-TW" altLang="en-US"/>
          </a:p>
        </p:txBody>
      </p:sp>
      <p:sp>
        <p:nvSpPr>
          <p:cNvPr id="30723" name="AutoShape 4" descr="data:image/jpeg;base64,/9j/4AAQSkZJRgABAQAAAQABAAD/2wCEAAkGBhAQEBAUDxAQDxAVDxUQEA8QFBIPEA8UFRQVFRQQFBQXHCceFx0jGRYWHy8gIyopLC4uFx4xNTAqNSYrLCkBCQoKDgwOGg8PGiwkHCQsMSksLCwsKTQqLSwsKSkpLCwsLCosLCksMCwsLCosLCwsLCwsKSksLywsLCwsKSwsKf/AABEIAM0A9gMBIgACEQEDEQH/xAAcAAAABwEBAAAAAAAAAAAAAAAAAQIEBQYHAwj/xABQEAABAwIDAgcIDQoGAgMBAAABAAIDBBEFEiETMQYHIjJBUXFhcnOBkbHB0RQVFyMzNUJSU1SSobMWQ2KCk5SistPhJTR0wsPSg/BVZKMk/8QAGgEAAgMBAQAAAAAAAAAAAAAAAAECAwQFBv/EADcRAAIBAgMFBAkDBAMAAAAAAAABAgMREiExBBMyUYEFQWGhFDNScZGxwdHwIiPhFUKy8TRikv/aAAwDAQACEQMRAD8A1pGgqjwx4w48PkbCyE1FQWCQtL9kyNpJDczrEkmx0A6NbaXnCEpvDHUC32RrK/dmn+oxfvD/AOkh7tE/1GL94f8A0lo9CrcvNfcjiRqiMBZV7tE/1GH94f8A0kfu0zfUIv3h/wDSR6HW5ea+4YkaqjWU+7VN9Qi/eH/0kPdqm+oRfvD/AOkj0Oty819wxI1ZHZZT7tc31CL94f8A0lyk49JmuaDhocD8pk5dbtvGLKL2Wqs2vNDujXEFlHu2zfUIv3l/9Jc5ePWVoucPjPcFS7+kh7JVSu15r7hdGuAIZe4vNOL8Jqioe+WeaV7nOLsmd4jjHQ1jL2aANNOrW5UWccI6X/tHIlRhB2lPP3MLnqrL3EMvcXlT29PW/wDaOQ9vj1v/AGjlHBS9vyYZnqvL3EMq8qe3x63/ALRyf09SXtDhI/XozO06xvRu6Xt+TDM9OZSisvM+0d9K/wC071pfsuX6xN+0l/7J7ul7fkwuz0rlRZSvNnsyX6xN+0l/7JBmcd8ryesueT50bul7fkwuz0tlSV5viLzzZn36LPeD5brSuKfhTJJDWMqpnOZTBkommdmLInh+Zrnu1IaYybk/KtuAQ6KwuUJXt4MLmjEJKqvB/jJpK2o2LGyxkk7F8oa1s9rkgAG7TYEgG2nd0VsVdSnKm7TVhiUSUiVYCUSUiQASCCNABgLDONB9sXm8FD+GFuiwjjU+NpvBQ/hha9kdqgnoQ4AISHRo4DolOXoNUVnEtRZUoolCwCcqGVGglkAWVJISykOKTA5vKY1r9CnUhTKqOhWWq8hoLEX2aO99aj6ulLGB2cG+8dSf4jzR3vpKg5Hndc26BfQLk1/WMmgbUqVpcFe9jXZwLi9rf3UOjDj1qNOUU/1K/UZOfk8/6QeT+6e0OHvjaWlwOtx0W7irMTuU25Nri+vRfVTWGbLO+xcQWuIbnBN2usNcvSHX8XSrd5R9jzFmSmxd1obB3X5kioY0Wym468wdfu2A5PYVxujeUfY8wzOjyQbItokILO7XyGPaN+oXekxV0VLXRtuDUOpY3EGxyMNQ948ZDAe44ptRbwmsoNiei7R4zmt5it+xavp9RMlqKrMBjlbe8UjJhbQnZuDsvjtbxr0gx4cARqCAQe4dQvNdMbt8S3jgHXbbDaN18xEIieekvhJid97CtfakP0xl0EidRJSJcQkJRI0EAJQRkIIANYRxq/G03gofwwt4WEcavxtN4KH8MLVsnGJkFTHRdHLlTbl1evQR4Ss5FJSikqLA5VEMj4nGLnjUDuA2P3XKbYVXbRpD77Rp16nNO49uh+5SDqgjQNuC3KbEC/RfXuJjQ4c2Ic4ucec46eILBCNbfNvh/LDysT1ZwbqIqdlQ9rRE/LYh13DMLtuFEOUhPjVQ+FkD5nugYQWRaBotoLkC5t0XJso9y0xxW/X5COEqZVW4p7KmVTzSs9UkgsR5o730lDBfa4Q1BqmVc1SYZG07I2NEEUha4RyvftA51nZTa1tDo5DEeaO99JTTBvzn6v8AuWSnQVfad23a/wBrltOOJpEfsH/Nd5ChsH/Nd5CrhhmESVGYtLGRsy7WeV7Y4oQ42DnOPYdBcm2gJSsQwh0dXLTMJle2odTsIGUyuD8jSG30ubaX6V0/6PSvh3mfuNG5jpcpuwf813kKeYTG4SDku1BG49voV0kwuhY8wyVcu1D8j5mQtdSMcNHC+cPe0G4zhvRcNOl4+SjfT1JilGV7JTG4bxe9rg9IO8HpBBSXZFOWk38BKjF9422bvmu8hQ2bvmu8hVtioomRsfUPkbtLmKKFjXyFgcW7Vxe5oa3M1wG8nKdwFyoYPnkgbA8SMncWxveNmWOZYyslbc5Sxpa42JBa4EXvYU/0yHt+XIW5XMhMDfRM2ns+mrJ75dl7Fc2PLzs2fMRe/Jt2FN4TCHSZoZXMLrxC5DmNudHEWBNreRWSno6WVzI4pp9o9wZHJLCxkD3ONmA5ZC9gcSBextfUb1GyNIuCLEXBB3gjeE12XF/3v4BuVzI9j4zJeJrmM05LjmN7am9+tJZRZ6SskH5qajcex4q4/O5q5YfvCsnBSg22H4+35tJTTDthfNKP5Fz9kla793zMrICgfoth4nqzNRzxH81VOy97I1r7/bMixfDnrSeKCsDa2pj+lpWyDqvC+1vJMfIuvtkcezPwzBGtEIkpJXnCQRSUpEUAJQRoIAMLCeNgf4tL4CE/wkehbusI42fjeX/Tw/yuWvZON+76oT0ICm3Lq9cqbcur1348JWcikpRSVFgEgggkASQ5LSHKLAbypnU80p5KmdTzSslUkgsR5o730lNMG/Ofq/7k7xHmjvfSU0wb85+r/uUNi/5y6/4svocSJF249iukGX8oXZv/AJGTLf5+d2z/AI8qqhli2RbsztfpM5tvvzezRd8Qxd0tVJUsBie6cztAOYxuL84sba2PTboXpqkHO68GvjY2NNsj27vErHjOJywVEg+VLh1HDPnBLv8ALUj379zs8Yue1cn4tRPkM0lHIZi7O+FswbSPedXHJkL2tLrnIHdwEDQM3YxtH1UlRG2eSdjgHk5djI6Rj9q0WO4NLQNLB3csk7yd3Hu8Oa+VhZvVFixm96bq9r6XJ2bEX/8A02n3qQwO+wjcJNlkxF020y7TK2KjfLPyPlchrRl6bgKLpa+J8MTKiOR4Y33qWF7Y5WtcS4xOzMcHtzOc4biC462Nh09tsr4TFG1kcQeGRPO12m1bknMzrDOXt5JsAA0NAAtdZZRbjht+fn5zLD2ixSibO1zKR1PyhspTMagUzr8ibYFoD8pscpeQLdNgoWsp3RvlY/V7JHxvNy67mOLXG536g6p9HV0rHNeynmLw7M2KWdr6dpGrc2WJr5ADbklwvbUnpj55XOL3PJc5znPe473OcS5zj2kkpxja+vV3+rCxD4fvC0fiRhD3Yo1250VOw9jvZIPnWcYfvC0viK+FxHvKXz1C8nR9VLp8znsy+CAxSPjdzo5HRO7WOLT94Vv4D1uxxKidfK10phf0XErHMa37ZZ5Aovh9Q+x8XrWgENdNtm93bNbISO5mc7yJsypMYbI0XdG9szR1ujcHtHlaF6KH7tJrmvmhHpVEUI5A4BzdQ4Bw7CLhGvLEhKIo0SAEoIyggA1hHGz8by/6eH+Vy3hYPxs/G8v+nh/lcteycb931QnoQFNuXV65Uy6vXfjwlZyKSlFJUWASJGgkASQ5LSHKLAbypnU80p5KmdTzSslUkgsR5o730lduA+XbuzvjjblsXS3yahwsba636LHuhccR5o730lWfihwDDqo1nthHJJk2OyyPkjtm2ue+RwvzWrFvlQr7x6L6qxZTdmSTWwWHxcGl+Vwa4uygglpJyA7+jdyVXKzCdmzNt6eXUNyxPc91zf8ARA6Dr6wr5jnAjCo3tFPTyOkkHIhkmnAjaN8jiH3Ou4dNj1I8N4vsOzObU07g+12mOoqDG4DeQL3BuRe5I6ulbafbUIvJP4o1JyisVjM0FP4xwNZ7ZyUtOzIA5vOllcxjTHGb5iSSSXX8aY4/wcFNCQ+MsmbXMhL2ySObJG6Fz7i5seUN4A3dq0Q7ehOagoO7dtS9tpXsO6F1429lvIbLuo/CsMzR3DZSATqM5HlCVVU7WscWl1wPnE2+9bqtSpBSk4qyz1/grba7iyYe2nyQlxjziW8rZDGQ9pc8EEPYbAMEZG+5c4AB2oZSVTdk9gjjOvJlDC15aHPJuSSRe7RbqFimEOGZyGsbK9x3MYXvcbC5s1up0BPiKQaNlrgu3fOd61H93N4V/wCv4FmMcP3haXxE/C4j3lL56hZrQb1pfET8LiXeUvnqF5il6qfQwvUjOPKgyV1NMN0tMWHtiedfJI3yKoUxu3xLU+PbD89FTzAXMVTlLulrJWkHxF7Y/uWT0D9F2+z53poTN+4AVu2wyidfMWwiFxN7l0JMTr37rFPlUPicrC6kqIj+aqiWjqZIxrv5xIr6uJtEMFWUfEaElEUaJUDCKJGggA1g/Gwf8Xm8BCP4L+lbwsG41/jefwUP4YWvZOPoJ6EBTbl2euNNuXZ678eErOJRISHQ9isWLYHTCqfGyqZE4va1kGylc1hcG2aZd2pN79F1VOai7P8ALW5e8CuIlK0WCNkfsnVDYp9o+PZGOR+rL3OcafJK5xYXG91o6hr4xE6WSUxyMEbW2+SdXE3GgUd5H8TCxHFIcn9TSwNaSypErtLM2Mkd9deU7QaapgU730/PiA3lTOp5pTyVM6rmlZauhJBYjzR3vpKu3EZsb1xmJFjTloAzB3w9wR5FScR5o730lXLiTGmIb9NgdBf6ZcraIY5tE4yw5lu4QkyV4LQ1+ZsUdNyhAGRsuXtJcdSDmP67R0KRoXgTE2cbBzZMxDrZt5YR3RoVXMYbPPWNLPeWxNygm0geCbl1iLDo0VnwykcA69ySQS9wHKK5yhGVXDc3Oco0MVin4nicFNi08j3usWtY7klxa3Yw2GmhPJP/ALdQ/DjhTFWQxBtw8VwcGZSBswx4Did1yTqO70rhw6bbEKgeD/CYqvXAnZ2NjtBrvtoV6yn2TQp0o11fFk9e/Ilicqab8DV+AvGWyloRTup3vfFmLHCQNZLtJXuIdybtsHnrvl6LqqYxV56eNliBFCIhd+fNrcuFwC25+TcgaAKCwmJ+Zw2p1bfmt6D/AHT+sicI3EyFwtqLNF/GFor01CNRqm02m73XJ/8AbxZXJWTyJ3AMU9jTxyEPLLOZKI3ZJDHIwsfkdplcAcwNxq0ahNa+OJr3ine+SEWEb5Ghj3DKL3aN2tx4guceFuzFrqnZ2sG3jvmvv3brab+tKlwZwY53stps1xtk32vpu6bfesi7VoN4kpaW7vuQ30SFw/eFpfESffcR8HS+eoWa0G9aVxE/DYj4Om89QuRTypS6GXvLvxlUAmwmuafkwGcdsJEv+xee8OevU08Ie1zXc1zS09hFj515WhgMMj43c6OR0Tu1ji0/eF0uzZ6rx+f+hM0zigrAyuqI/paUPHVeF+7yTHyLXFgvAmt2OJUT75WmYwu6ARKx0bWn9dzPIFvRVPaULVr81/A0EkpSSVzRhIIIIANYNxr/ABvP4KH8MLeVg3Gv8bz+Ch/DC1bJx9BPQgKXcuz1xpty7PXoI8JWcXi4PYntdie0qTPly3lbJkvfm5dL2/R6ulMiiKg0m7gPocVy1RnyX99kkyX+eHaZrdGbq6Fww2s2JcHN2jHxGKRlyzM02Nw4bjcBNkFHAvzwAeVU9OWkRwPjdpZxlLwNdeTlF9EwKWUhyilZAN5UzqeaU8lTOp5pWaroSQWI80d76SuXBzal0jYtoXG3JjzEusHE6N32Fz5V1xHmjvfSVIcX/B2rq3zuo5YYXx5AXSvfE73wSN5BY09AcDu3hZqNWNLasctFf/EtpyUXdi9nUam09gLuNn6AGxJ8YXH2ZJ9JJ9p3rWgScCuEDgQauksb399lBIIsRfZbrKJbxS4kd0uHnslmP/Gu3HtPZ/7n8E/salWj3lZoqF9XK0SvkMLDZ9iG2vYgF7ju1cesW6bhFwlwBlI+INmMhdIHCMkuMTbEZSbWdyg4X0vlV+o+L/FYoNk1mFklxO1c6Z0gB3hp2WhtYXXLG+LnF6pkDXPoGiJ2bSWY5zazSfetLC+7rXlnUfpTmuDE30vcoTjZ5WeK/S404F4hCynyOdSscaiV7jI5jJyNnDsmtc+J4LCRIDpcbwd4LHhjUNc+d7dlYxRE7Dkw5xDGJNnfozh29PYOKXFGuBz0Bsd21nH/ABJ5UcVuKPa5pNCARYkTT3/BXerbZszxuMs2mtH3ljnHNrvOmIYGABeVgcHRMLLXeGvBcZMpIvYAGw+cNR0xVZgxDMzXNcMpLr8hzHAOOTKTc8kA3GnKte4KstbwfxWOMF4wpmUg59pNd2t8mXY2dc9FlXKkV2XL/wDzMblGYMc+7rNtmuWXuRv69L7lw6NOGHhf58TnylGm7NrrqVmg3rSuIn4bEfB03nqFmmH71pfET8NiPg6bz1ClT9XPoXPU10rzfxg0OwxetaBla6UTN6AdqxshI/Wc7xgr0eViXHpQ5K6lmH52mMZ7YX3v5JR5FfsMrVLcwZUm1BYGyNF3RubK0dboyHt+8BelIpQ9rXN3OaHDsIuF5opjdq3fi9rBLhdGQb5Idge2EmI/yLd2pG8Yz6CRYURRpJXDJBIIIIANYNxr/G8/gofw1vKwbjX+N5/BQ/hhatk4+gnoQFNuXZ640y6vXoI8JWciiKMpJUWASCCCQAKQ5LKQVFgN5UzqeaU8lTOq5pWSroSQWI80d76Sn/AKVzTUFsjoz73YtJH0nSEwxHmjvfSVNcWlA2X2XmLhbZWy6b9rfzLk7TU3c3LkKdPeRwot9Lic2UAzguvblXcbdv8A7uUuPZMQa6RzMpOhbc7917HW+/S6OhwiNpBADnjc5wGY9WvYuuLVEos2ExCMsIcJRduYke+W1LrAGzbeMb1ljt9WcsMM+n8BHYIRjiqfMdwVs4ty2PuQAGuIIOmhBRV3CKWmsZnxxtOjbuLsxGt+vcCqvPE5xYI5JJjHYWaLAm989t19DppvJG5SeIYXDVyNkmzlzeZTglrpB9Gbm1y7Mb6aAa71OU6sH+7byLo0KU1+1fzJrDuEksovHJTvAtfWQa9ltE/mxSq3h0YsdzQ4jsPJJ8izijw8xzzvo5HRw8mINe0vsXOs8Zzuyjc43seu2tqxR+zia+EsjcDyn5mvL2kdI1ubkW07u66g6rvl8i1bNl+rLqKrfZEpvKC82Nr6BoPUOhMZsPdlPvZvlPd6O1caDhA6/Ldt7uynTmeNrNPGrFM0GNxFiC02LTcWsUpbTVjk2U1Nhpp3un46mN4d0eJaXxE/DYj4Om89Qsywv5PYPMtM4ifhsR8HTeeoW6Hq59PmRNdWbcetBnoYJQLmKqGY9TJGOaf4gxaSq1xjYft8Krm2JIgMzQN+aIiUW8bEqEsNSL8QZgVA/Ra9xOVuamqYiReKpztb0hkrAQfG9sn3rGsNetI4oqzJXTx/S0ubxwvFh5JXeRd3bI49mfhmJGuJJSklecJBIIIIAMLBuNb42n8FD+GFvCwfjX+Np/BQ/hhatl4+gnoQFNuXV65U25dXr0EeErORSSlFJKiwCQQQSACQUspBUWA3lTOp5pTyVM6nmlZKmhJBYjzR3vpKsvFIP87ewA2Jc4mwaBtbuJVaxDmjs9JU/wAVuOUVMK1tc5gZIIgGSAkPsJQdwO7MFxtthjco+76F1LKSJrFOFTyTsyIofku/PSN6Ha6NB6LhRJ4S6gPblaTlHKJeb6DuXU5L+TzySasg3JBLpnFt+q+gtuva9t996gajC8KEuePEo5LuvkkZI3J08k6j7vGlCooRwxy+JZOKnO0bW5yt8c729y82T/Byd1Q4RxFwjEkhkfcNlc2MnKxvRcm9+5bsTrheBFlbA18AexwkvqHEhriQddeux6QqY7hLFTytdC9srQeVGb5ZBuIJt4wesI63hfHUTGR/vbBcNiuSbkWL3WFugburuqmUW54jQrQeCTV1y06NZaDiesmjiyxFrSZA8vIu6/yQL6aut1qxDhB7KpYc4DpJC1xLspDA35mmmp377XVUbjlPpeRp6bcoXXaDEYLnYOaxjHckDOW3Iu4C+oFz/ZTlFYsl4jrygnaLumWibDo4rSRE5TZkjbC2Y8146tdLd0Kc4PyP2UzXG4bfIT0NLAbeI33daqlVjkJhc1soLtC0WdqWuB3203b1IU/CKliD8s1y5ti3lFp00I07qyVFKSz1L686Shgj3ZrPne68vMpWFbm9g8y0ziJ+GxHwdN56hZrhwtbxLSuIn4bEfB03nqF1Yern0+ZxzXSucsQc1zXbnAtPYRYpZRKgZ5WipzDLJE7nRyOid2scWE+UK18Da7Y4jQvJs0z7F2/UTNdE0HuZntPiTHjEodhi9YAMrXyNnb1ESsa5x+3n+9MmzljQ9urmFsrO+YQ5v3gL1NP92k1zXzRE9KlEkQzh7WvbzXNDx2OFx50sryxIJBEUEAGsH41x/i03gYT/AAW9C3cLCeNj43l8BD/KVr2Tj6CehX6bcur1ypty6vXfjwlZyKSUopKiwOkFM+Q2Y0uPcSZInNJDgWkbwRYhT2EsD4Y8oc4se/aMjfs3nNfKb3GlrdPR3LJrwhdrE0kGRrCJCNd9soJ6Tv8AL3VmVVueGw7EQkFKSSrmIbypnU80p5KmdTzSslXQkgsQ5o7PSVJcXojvU7RjX/B2zNDrfCX3qNxDmjs9JUlxfH/M9Pwf/IuTtPGycXY07glg9K6SWSSGF+za3I0sYWgvzDMRbWwB8qscAonuAbT0ju4IoTfyBU7Cak7HYvfsttVHli18rYHPFr7+Uy9lJRUZdDHGyvzPEli+QXc4W0DrWIOhN9PEsm8w5I006WNXC4U8H6OOdj2wwxQzMc+QNY0ZJGus8tAGgOZp8qpfCx0Do4BDCxrBWsG0yNaZBkk03aj1KzcNKvaRUNyHv2cpeRpchzGF1u65jlUMdqn7OnjNsnsxjx13ySC33qVNXqxfijPPJNHL2LH8xn2Wp/hlNHyhkZ0Hmt7q6YJg8lZURwRWD3k8p18rGgFznm3UAfHYdK0nCOLGGklvUSuri5nvdPHHsLlp5T3EyatF27yBr03AXp61WnTylryOVThOWaM/9ix/MZ9kIn0rLHkM3H5IV/4X8FoBGZKaCWCZpBdBYyCRhNi9uUuAtvNju3jUKiP3HsPmVdOUakbpEpJxdmVLD94WlcRXwuI+DpvPULNcP3jxLSuIr4XEe8pfPULkU/VS6HRepraIo0kqgZi3HlQ5KykmH5yndGe2F97+SX7gqfSuu1apx4UGegilA+Bqmk97I1zD/EWLJcPfovRdnzvTRFm88XVaJcLoz8yL2Of/AAOMX3hgPjViVA4nq29PVRE6x1Ae1vUyVg872Sfer8VxdphgqyXiSQESCCzgBYTxrn/FpvAQj+En0rdlhHGr8bTeCh/DC17Jx9BPQgabcur1zp9yU8rvrhKxBSEmVxvpfcueZ3d8iqcgO7XEbiQesaIlwzO7vkQzO7vkUcQHYpDkjM7u+RGCbaoxXA5SplU80p5ImdTuKzVNCSCxDmjs9JTzgTVsj9kZ5GR32ds7g29s97X7QmmIc0dnpKgn71ytoV5skjVuEeKUjKOmdT1UbqqKVtQW7Vjw9zhlMeUHQBriO7boUhFwwodkMpbnDc+QyRNERAFmsPyjc2F9wv1WWLoLK6SZfGs4qyPQnB/hBhLqGnpq2emkEWUB7qlrX55HAPfcG+heSb9Aud11UuHtFRQiE0tdTVLDWsI2c0Uj2tySF2bIbAN5Iv8ApBZQgpwjhknyK5PEj0TxV45hUNPM+SopGVgkcLzSxMkLMrcrYy48063t03v0K5YRwrw3K2R2JUb55I2bQmpiG4FwY2PNZgBcdN/WSRdeRF2o3WkZ3wHl0V9Sq6knJ95VCCikj2P+V2H/AF+j/eIf+yy7h57CZOZKarglE2d72RyRv2Tha/NO51769N1llkAEUqrpSugnBTVmOcP3haTxFfC4j3lL56hZxRbwtG4jPhcR8HTeeoUqfq59CT1NbJRIIKgZX+H+G+yMMrY7ZnbB0jAN5fFaVn8TAvPWGybl6ie0EEHUEWI7h3ry/JRmnqJoTe8Uz4bnQnI8tB8YF/Guv2bPVEWaHxTVmSvlj6JaXNf9KF7co8kj/ItcWDcEa3Y4hRPJsNuInd0TNdEAe5me0+Jbwqu0oWrX5r+BoCJBBc0YFhfGmP8AFpvBQ/hhbhJMGi5NliHGwQ2v24cDHJExtweY9l2lp6rjKR41q2VpVMxMrzXWCQ+ZRUmLN+cPKuDsSHzgupLaYrJMhYmWvuf7geddX1F2/wB226+1QDcUtudbxoe2v6f3ql7QmOxPOnvb1t6R2onS9xp7SD6VBe2x+f8Aeh7bH5/3pekILE4Zxl/uLedcHPUUMV/T+9JOIg73BHpCCxIvcmtSdCuAr2/OCTNVtI3hQlVi1qMc4gOSOz1qGY4Ne0ubnAcCWnQOAOrTbrVhkiD2ixvomDsMPUsleEt48hoj62Zr3ucyNsTSSQ1t7DUnpPmsO4uFlK+1Z6kPas9SpwS5MZFWU9wXxyGmzbWN7iXNIcxsbiAA645Y7oTb2rPUj9qz1IwS5MCPrpQ+WRzb2dI5wuADYuJF7aLkw2IPUbqV9qz1IjhR6kYJcmBKWXeaVhY1rWWItd5y3cdb7hfUnpJ0aLW1XRsLLDlN3daPYs+c3yowS5AFRDULReIz4XEfB03nqFQYTG3UuHi1K0DiNiObEH25BFPGHdBc3bOc3xBzT+sFdGLVOV1y+Yu81hJQRLMMCwjjZwk0+KOkAOSojbMD0Z2gRyNH2Wn9dbsSqjxk8EjiFJ70AamEmWDcC/Sz4bndmAHja1atlqbuom9HkJmNbVzWhzOey0jO+aczT5QF6Op6gSMY9vNexrx2OAI868100tgWuBa4Etc0ggtINiCDqCCLWW88BZL4ZQ9ymYzxMGQfcF0e00nGMhInSjRILiEhD4w7eLphUcHqeTnxMd2gFSKNAEE7gZSH8xH9hvqSfyKpPoY/sN9SsAQQBAfkVSfQxfYb6kf5E0n0MX2G+pT6O6AK/wDkTSfQxfYb6kf5E0n0MX2G+pWBBAFf/Imk+hi+w31I/wAiaT6GL7DfUrAhdAEAOBVJ9DF9hvqQm4HwAciKIHvG+pWFBAGV4vxRNme57XuhJN3bINAJ6Tlta/dUf7iZ+tTfZj9S2RCynvJLvAxv3Ez9am+zH6kPcTP1qb7MfqWyWQsnvJ8xWMb9xM/WpvJH6kPcUP1qb7Mf/VbJZFZLeT5hYxz3FD9am8kf/VF7ih+tTeSP1LZLIWT3k+YWMb9xQ/Wpvsx+pD3FT9am+zH6lsaFkbyfMLGOt4lv/szHuWZ6lbeDvBOWjY1kUhbGDfKAAHE73G28nrV0sgoucnqxnOBpAFzcpT+4jJRKIEVXR1B+De0douoGrosUPMqWN/8AHf0q5IiEAZFivFvW1Epllni2juc9sWQv6LusdTbp3q4cHaGugZHG+SMxsaGNa1mWzWiwG/qVsshZTdSUkot5IAggjQUAP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endParaRPr lang="zh-TW" altLang="en-US"/>
          </a:p>
        </p:txBody>
      </p:sp>
      <p:cxnSp>
        <p:nvCxnSpPr>
          <p:cNvPr id="3" name="肘形接點 2"/>
          <p:cNvCxnSpPr>
            <a:stCxn id="29" idx="3"/>
          </p:cNvCxnSpPr>
          <p:nvPr/>
        </p:nvCxnSpPr>
        <p:spPr>
          <a:xfrm flipV="1">
            <a:off x="3189288" y="2541588"/>
            <a:ext cx="592137" cy="2119312"/>
          </a:xfrm>
          <a:prstGeom prst="bentConnector3">
            <a:avLst>
              <a:gd name="adj1" fmla="val 50000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肘形接點 10"/>
          <p:cNvCxnSpPr>
            <a:stCxn id="29" idx="3"/>
          </p:cNvCxnSpPr>
          <p:nvPr/>
        </p:nvCxnSpPr>
        <p:spPr>
          <a:xfrm>
            <a:off x="3189288" y="4660900"/>
            <a:ext cx="569912" cy="384175"/>
          </a:xfrm>
          <a:prstGeom prst="bentConnector3">
            <a:avLst>
              <a:gd name="adj1" fmla="val 51972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肘形接點 8"/>
          <p:cNvCxnSpPr/>
          <p:nvPr/>
        </p:nvCxnSpPr>
        <p:spPr>
          <a:xfrm rot="16200000" flipH="1">
            <a:off x="446881" y="1811735"/>
            <a:ext cx="676275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肘形接點 11"/>
          <p:cNvCxnSpPr/>
          <p:nvPr/>
        </p:nvCxnSpPr>
        <p:spPr>
          <a:xfrm rot="16200000" flipH="1">
            <a:off x="-219075" y="2027238"/>
            <a:ext cx="2008188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/>
        </p:nvSpPr>
        <p:spPr>
          <a:xfrm>
            <a:off x="4260640" y="3279639"/>
            <a:ext cx="1312862" cy="431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程式設計</a:t>
            </a:r>
          </a:p>
        </p:txBody>
      </p:sp>
      <p:sp>
        <p:nvSpPr>
          <p:cNvPr id="31" name="矩形 30"/>
          <p:cNvSpPr/>
          <p:nvPr/>
        </p:nvSpPr>
        <p:spPr>
          <a:xfrm>
            <a:off x="6957764" y="2912131"/>
            <a:ext cx="2016224" cy="707886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資訊科、</a:t>
            </a:r>
            <a:endParaRPr lang="en-US" altLang="zh-TW" sz="2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algn="ctr" eaLnBrk="0" hangingPunct="0"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</a:t>
            </a:r>
          </a:p>
        </p:txBody>
      </p:sp>
      <p:pic>
        <p:nvPicPr>
          <p:cNvPr id="29" name="Picture 14" descr="http://www.apps-club.com/img/app-features.pn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885825" y="3876675"/>
            <a:ext cx="2303463" cy="1568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C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9" name="肘形接點 18"/>
          <p:cNvCxnSpPr>
            <a:endCxn id="29" idx="1"/>
          </p:cNvCxnSpPr>
          <p:nvPr/>
        </p:nvCxnSpPr>
        <p:spPr>
          <a:xfrm rot="16200000" flipH="1">
            <a:off x="-982662" y="2792413"/>
            <a:ext cx="3535362" cy="201612"/>
          </a:xfrm>
          <a:prstGeom prst="bentConnector2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740" name="Picture 2" descr="http://ydweb.yuda.tyc.edu.tw/Page/BBP/BBP_Upload/41/9757/%E9%99%84%E4%BB%B601_20121105091953.jpg"/>
          <p:cNvPicPr>
            <a:picLocks noChangeAspect="1" noChangeArrowheads="1"/>
          </p:cNvPicPr>
          <p:nvPr/>
        </p:nvPicPr>
        <p:blipFill rotWithShape="1">
          <a:blip r:embed="rId6" cstate="screen"/>
          <a:srcRect t="10655"/>
          <a:stretch/>
        </p:blipFill>
        <p:spPr bwMode="auto">
          <a:xfrm>
            <a:off x="6957764" y="3814425"/>
            <a:ext cx="1968568" cy="1375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4" descr="http://www.ccivs.cyc.edu.tw/isotrope/attachments/201301/4726723159.jpg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6948264" y="1401985"/>
            <a:ext cx="2016224" cy="1511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2" name="Picture 6" descr="http://2.bp.blogspot.com/-3KgD0SKDBBo/TZlUULsWI3I/AAAAAAAABGs/zACc2DB-Q9g/s1600/click4.JP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781425" y="1722744"/>
            <a:ext cx="2397165" cy="157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3" name="Picture 10" descr="http://pic.pimg.tw/jun431869/4b9cc87bbb32b.jpg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3759200" y="4077072"/>
            <a:ext cx="2324968" cy="164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直線單箭頭接點 42"/>
          <p:cNvCxnSpPr/>
          <p:nvPr/>
        </p:nvCxnSpPr>
        <p:spPr>
          <a:xfrm>
            <a:off x="6074764" y="2326517"/>
            <a:ext cx="864000" cy="809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/>
          <p:cNvCxnSpPr>
            <a:stCxn id="30743" idx="3"/>
            <a:endCxn id="30740" idx="1"/>
          </p:cNvCxnSpPr>
          <p:nvPr/>
        </p:nvCxnSpPr>
        <p:spPr>
          <a:xfrm flipV="1">
            <a:off x="6084168" y="4502165"/>
            <a:ext cx="873596" cy="39961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>
            <a:off x="3790167" y="5876673"/>
            <a:ext cx="1313181" cy="43088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資料運用</a:t>
            </a:r>
          </a:p>
        </p:txBody>
      </p:sp>
      <p:sp>
        <p:nvSpPr>
          <p:cNvPr id="13" name="矩形 12"/>
          <p:cNvSpPr/>
          <p:nvPr/>
        </p:nvSpPr>
        <p:spPr>
          <a:xfrm>
            <a:off x="4655097" y="5328140"/>
            <a:ext cx="1312862" cy="4318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網頁設計</a:t>
            </a:r>
          </a:p>
        </p:txBody>
      </p:sp>
      <p:sp>
        <p:nvSpPr>
          <p:cNvPr id="36" name="矩形 35"/>
          <p:cNvSpPr/>
          <p:nvPr/>
        </p:nvSpPr>
        <p:spPr>
          <a:xfrm>
            <a:off x="6938765" y="6092116"/>
            <a:ext cx="1976636" cy="400110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TW" altLang="en-US" sz="2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資料處理科等</a:t>
            </a:r>
          </a:p>
        </p:txBody>
      </p:sp>
      <p:cxnSp>
        <p:nvCxnSpPr>
          <p:cNvPr id="38" name="直線接點 37"/>
          <p:cNvCxnSpPr>
            <a:stCxn id="13" idx="3"/>
            <a:endCxn id="30" idx="1"/>
          </p:cNvCxnSpPr>
          <p:nvPr/>
        </p:nvCxnSpPr>
        <p:spPr>
          <a:xfrm flipV="1">
            <a:off x="5967959" y="5524581"/>
            <a:ext cx="970805" cy="19459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接點 39"/>
          <p:cNvCxnSpPr>
            <a:stCxn id="28" idx="3"/>
            <a:endCxn id="36" idx="1"/>
          </p:cNvCxnSpPr>
          <p:nvPr/>
        </p:nvCxnSpPr>
        <p:spPr>
          <a:xfrm>
            <a:off x="5103348" y="6092117"/>
            <a:ext cx="1835417" cy="200054"/>
          </a:xfrm>
          <a:prstGeom prst="line">
            <a:avLst/>
          </a:prstGeom>
          <a:ln w="38100">
            <a:solidFill>
              <a:srgbClr val="0000FF"/>
            </a:solidFill>
            <a:prstDash val="sysDot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852662" y="5488155"/>
            <a:ext cx="2361951" cy="101566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72000" tIns="0" rIns="0" bIns="0">
            <a:spAutoFit/>
          </a:bodyPr>
          <a:lstStyle/>
          <a:p>
            <a:pPr eaLnBrk="0" hangingPunct="0"/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網頁設計</a:t>
            </a:r>
            <a:endParaRPr lang="en-US" altLang="zh-TW" sz="2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eaLnBrk="0" hangingPunct="0"/>
            <a:r>
              <a:rPr lang="en-US" altLang="zh-TW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APP</a:t>
            </a: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應用程式</a:t>
            </a:r>
            <a:endParaRPr lang="en-US" altLang="zh-TW" sz="2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  <a:p>
            <a:pPr eaLnBrk="0" hangingPunct="0"/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資料運用</a:t>
            </a:r>
          </a:p>
        </p:txBody>
      </p:sp>
      <p:sp>
        <p:nvSpPr>
          <p:cNvPr id="3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881063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專業群科分析－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以智慧型手機為例 </a:t>
            </a: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4/5</a:t>
            </a:r>
            <a:endParaRPr lang="zh-TW" altLang="en-US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DFKai-SB" panose="03000509000000000000" pitchFamily="49" charset="-12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6938764" y="5201415"/>
            <a:ext cx="1987568" cy="646331"/>
          </a:xfrm>
          <a:prstGeom prst="rect">
            <a:avLst/>
          </a:prstGeom>
          <a:solidFill>
            <a:schemeClr val="accent1"/>
          </a:solidFill>
          <a:effectLst/>
        </p:spPr>
        <p:txBody>
          <a:bodyPr wrap="square" lIns="36000" rIns="36000">
            <a:spAutoFit/>
          </a:bodyPr>
          <a:lstStyle/>
          <a:p>
            <a:pPr algn="ctr">
              <a:defRPr/>
            </a:pPr>
            <a:r>
              <a:rPr lang="zh-TW" altLang="en-US" spc="-15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DFKai-SB" panose="03000509000000000000" pitchFamily="49" charset="-120"/>
              </a:rPr>
              <a:t>資料處理科、多媒體設計科、廣告設計科</a:t>
            </a:r>
          </a:p>
        </p:txBody>
      </p:sp>
      <p:graphicFrame>
        <p:nvGraphicFramePr>
          <p:cNvPr id="2" name="物件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5342708"/>
              </p:ext>
            </p:extLst>
          </p:nvPr>
        </p:nvGraphicFramePr>
        <p:xfrm>
          <a:off x="231774" y="1004775"/>
          <a:ext cx="904875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5" name="PhotoImpact" r:id="rId10" imgW="905040" imgH="892800" progId="PI3.Image">
                  <p:embed/>
                </p:oleObj>
              </mc:Choice>
              <mc:Fallback>
                <p:oleObj name="PhotoImpact" r:id="rId10" imgW="905040" imgH="89280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31774" y="1004775"/>
                        <a:ext cx="904875" cy="892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物件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5457208"/>
              </p:ext>
            </p:extLst>
          </p:nvPr>
        </p:nvGraphicFramePr>
        <p:xfrm>
          <a:off x="885825" y="2822178"/>
          <a:ext cx="1596428" cy="889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276" name="PhotoImpact" r:id="rId12" imgW="14592240" imgH="8127720" progId="PI3.Image">
                  <p:embed/>
                </p:oleObj>
              </mc:Choice>
              <mc:Fallback>
                <p:oleObj name="PhotoImpact" r:id="rId12" imgW="14592240" imgH="8127720" progId="PI3.Image">
                  <p:embed/>
                  <p:pic>
                    <p:nvPicPr>
                      <p:cNvPr id="4" name="物件 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85825" y="2822178"/>
                        <a:ext cx="1596428" cy="8892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5797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49698" cy="778098"/>
          </a:xfrm>
        </p:spPr>
        <p:txBody>
          <a:bodyPr/>
          <a:lstStyle/>
          <a:p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專業群科分析－</a:t>
            </a:r>
            <a:r>
              <a:rPr lang="zh-TW" altLang="en-US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以智慧型手機為例 </a:t>
            </a:r>
            <a:r>
              <a:rPr lang="en-US" altLang="zh-TW" sz="36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5/5</a:t>
            </a:r>
            <a:endParaRPr lang="zh-TW" altLang="en-US" sz="3600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 panose="020B0604020202020204" pitchFamily="34" charset="-120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9050645"/>
              </p:ext>
            </p:extLst>
          </p:nvPr>
        </p:nvGraphicFramePr>
        <p:xfrm>
          <a:off x="251520" y="1052736"/>
          <a:ext cx="8568952" cy="44581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40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8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4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39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終端產品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製造</a:t>
                      </a:r>
                      <a:r>
                        <a:rPr 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/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服務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職業分類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技高專業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群科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科</a:t>
                      </a: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技校</a:t>
                      </a:r>
                      <a:r>
                        <a:rPr lang="zh-TW" altLang="en-US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院</a:t>
                      </a: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958">
                <a:tc row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智慧型手機</a:t>
                      </a: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altLang="zh-TW" sz="2000" kern="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造型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、</a:t>
                      </a:r>
                      <a:r>
                        <a:rPr lang="zh-TW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機身結構設計與製造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造型</a:t>
                      </a: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設計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電腦機械</a:t>
                      </a: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製圖科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工業設計系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95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模具製造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模具科、機械科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機械工程系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等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631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電路系統設計與製造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IC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設計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資訊科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、</a:t>
                      </a: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電子科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電子工程系</a:t>
                      </a:r>
                      <a: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電機工程系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等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249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電子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電路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電子科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、</a:t>
                      </a: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電子工程系</a:t>
                      </a:r>
                      <a: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資訊工程系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等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7915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應用程式與數位內容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程式設計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資訊科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資料處理科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資訊工程系</a:t>
                      </a:r>
                      <a: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資訊管理系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等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7300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網頁設計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資料處理科</a:t>
                      </a:r>
                      <a: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多媒體設計</a:t>
                      </a: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資訊管理系</a:t>
                      </a:r>
                      <a:endParaRPr lang="en-US" altLang="zh-TW" sz="2000" kern="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Times New Roman" panose="02020603050405020304" pitchFamily="18" charset="0"/>
                        </a:rPr>
                        <a:t>多媒體設計系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等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3889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 vMerge="1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華康中圓體" panose="020F0509000000000000" pitchFamily="49" charset="-120"/>
                        <a:ea typeface="華康中圓體" panose="020F0509000000000000" pitchFamily="49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資料應用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資料處理科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資訊工程系</a:t>
                      </a:r>
                      <a: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/>
                      </a:r>
                      <a:br>
                        <a:rPr lang="en-US" alt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</a:br>
                      <a:r>
                        <a:rPr lang="zh-TW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資訊管理系</a:t>
                      </a:r>
                      <a:r>
                        <a:rPr lang="zh-TW" altLang="en-US" sz="2000" kern="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等</a:t>
                      </a:r>
                      <a:endParaRPr lang="zh-TW" sz="2000" kern="100" dirty="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Times New Roman" panose="02020603050405020304" pitchFamily="18" charset="0"/>
                      </a:endParaRPr>
                    </a:p>
                  </a:txBody>
                  <a:tcPr marL="36197" marR="36197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604091" y="5589240"/>
            <a:ext cx="7143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ts val="600"/>
              </a:spcBef>
              <a:buFont typeface="Wingdings" pitchFamily="2" charset="2"/>
              <a:buNone/>
              <a:defRPr/>
            </a:pPr>
            <a:r>
              <a:rPr lang="zh-TW" altLang="en-US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sym typeface="Wingdings"/>
              </a:rPr>
              <a:t>其他：</a:t>
            </a:r>
            <a:r>
              <a:rPr lang="en-US" altLang="zh-TW" dirty="0">
                <a:solidFill>
                  <a:schemeClr val="accent3">
                    <a:lumMod val="7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▲</a:t>
            </a:r>
            <a:r>
              <a:rPr lang="zh-TW" altLang="en-US" dirty="0">
                <a:solidFill>
                  <a:srgbClr val="0066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廣告行銷、影音串流、電子商務</a:t>
            </a:r>
            <a:r>
              <a:rPr lang="en-US" altLang="zh-TW" dirty="0">
                <a:solidFill>
                  <a:srgbClr val="0066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…</a:t>
            </a:r>
          </a:p>
          <a:p>
            <a:pPr marL="0" indent="263525"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zh-TW" altLang="en-US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   </a:t>
            </a:r>
            <a:r>
              <a:rPr lang="en-US" altLang="zh-TW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▲</a:t>
            </a:r>
            <a:r>
              <a:rPr lang="zh-TW" altLang="en-US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動腦時間</a:t>
            </a:r>
            <a:r>
              <a:rPr lang="zh-TW" altLang="en-US" dirty="0">
                <a:solidFill>
                  <a:srgbClr val="0000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（社會組大部分系組在手機相關行業的角色呢？）</a:t>
            </a:r>
            <a:endPara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851105"/>
              </p:ext>
            </p:extLst>
          </p:nvPr>
        </p:nvGraphicFramePr>
        <p:xfrm>
          <a:off x="375036" y="2924944"/>
          <a:ext cx="1316644" cy="1290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12" name="PhotoImpact" r:id="rId3" imgW="630720" imgH="566640" progId="PI3.Image">
                  <p:embed/>
                </p:oleObj>
              </mc:Choice>
              <mc:Fallback>
                <p:oleObj name="PhotoImpact" r:id="rId3" imgW="630720" imgH="566640" progId="PI3.Im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5036" y="2924944"/>
                        <a:ext cx="1316644" cy="1290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3863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419225"/>
            <a:ext cx="9142412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以</a:t>
            </a:r>
            <a:r>
              <a:rPr lang="zh-TW" altLang="en-US" sz="4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便利商店</a:t>
            </a:r>
            <a:r>
              <a:rPr lang="zh-TW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 panose="020B0604020202020204" pitchFamily="34" charset="-120"/>
              </a:rPr>
              <a:t>為例</a:t>
            </a:r>
            <a:endParaRPr lang="zh-TW" altLang="en-US" sz="4000" b="1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251520" y="5438775"/>
            <a:ext cx="3600400" cy="899765"/>
          </a:xfrm>
          <a:prstGeom prst="wedgeRoundRectCallout">
            <a:avLst>
              <a:gd name="adj1" fmla="val -618"/>
              <a:gd name="adj2" fmla="val -155138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36000" tIns="288000" rIns="36000" bIns="36000" anchor="ctr" anchorCtr="1"/>
          <a:lstStyle/>
          <a:p>
            <a:pPr algn="ctr">
              <a:spcBef>
                <a:spcPts val="600"/>
              </a:spcBef>
              <a:defRPr/>
            </a:pP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電子商務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電子商務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科、資料處理科</a:t>
            </a:r>
          </a:p>
          <a:p>
            <a:pPr algn="ctr">
              <a:defRPr/>
            </a:pPr>
            <a:endParaRPr lang="zh-TW" alt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4295774" y="1700212"/>
            <a:ext cx="3660601" cy="792683"/>
          </a:xfrm>
          <a:prstGeom prst="wedgeRoundRectCallout">
            <a:avLst>
              <a:gd name="adj1" fmla="val -35610"/>
              <a:gd name="adj2" fmla="val 99768"/>
              <a:gd name="adj3" fmla="val 16667"/>
            </a:avLst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36000" tIns="0" rIns="36000" bIns="0" anchor="ctr" anchorCtr="1"/>
          <a:lstStyle/>
          <a:p>
            <a:pPr algn="ctr">
              <a:spcBef>
                <a:spcPts val="600"/>
              </a:spcBef>
              <a:defRPr/>
            </a:pPr>
            <a:r>
              <a:rPr lang="zh-TW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經營管理</a:t>
            </a:r>
            <a:r>
              <a: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商業經營科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會計事務科</a:t>
            </a:r>
            <a:endParaRPr lang="zh-TW" alt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9" name="圓角矩形圖說文字 8"/>
          <p:cNvSpPr/>
          <p:nvPr/>
        </p:nvSpPr>
        <p:spPr>
          <a:xfrm>
            <a:off x="5450806" y="5013175"/>
            <a:ext cx="3600399" cy="899765"/>
          </a:xfrm>
          <a:prstGeom prst="wedgeRoundRectCallout">
            <a:avLst>
              <a:gd name="adj1" fmla="val 41230"/>
              <a:gd name="adj2" fmla="val -114765"/>
              <a:gd name="adj3" fmla="val 16667"/>
            </a:avLst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36000" tIns="0" rIns="36000" bIns="0" anchor="ctr" anchorCtr="1"/>
          <a:lstStyle/>
          <a:p>
            <a:pPr algn="ctr">
              <a:spcBef>
                <a:spcPts val="600"/>
              </a:spcBef>
              <a:defRPr/>
            </a:pPr>
            <a:r>
              <a:rPr lang="zh-TW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流通管理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：</a:t>
            </a:r>
            <a: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lang="en-US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TW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商業經營科</a:t>
            </a:r>
            <a:r>
              <a:rPr lang="zh-TW" altLang="en-US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、</a:t>
            </a:r>
            <a:r>
              <a:rPr lang="zh-TW" altLang="zh-TW" sz="2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流通管理科</a:t>
            </a:r>
            <a:endParaRPr lang="zh-TW" altLang="en-US" sz="2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061456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6657925f45416757db8b5d77b6ba6177a6111f91"/>
</p:tagLst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3618</TotalTime>
  <Words>1631</Words>
  <Application>Microsoft Office PowerPoint</Application>
  <PresentationFormat>如螢幕大小 (4:3)</PresentationFormat>
  <Paragraphs>375</Paragraphs>
  <Slides>36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36</vt:i4>
      </vt:variant>
    </vt:vector>
  </HeadingPairs>
  <TitlesOfParts>
    <vt:vector size="50" baseType="lpstr">
      <vt:lpstr>Arial Unicode MS</vt:lpstr>
      <vt:lpstr>華康新特明體</vt:lpstr>
      <vt:lpstr>微軟正黑體</vt:lpstr>
      <vt:lpstr>微軟正黑體</vt:lpstr>
      <vt:lpstr>新細明體</vt:lpstr>
      <vt:lpstr>DFKai-SB</vt:lpstr>
      <vt:lpstr>DFKai-SB</vt:lpstr>
      <vt:lpstr>Arial</vt:lpstr>
      <vt:lpstr>Calibri</vt:lpstr>
      <vt:lpstr>Segoe UI</vt:lpstr>
      <vt:lpstr>Times New Roman</vt:lpstr>
      <vt:lpstr>Wingdings</vt:lpstr>
      <vt:lpstr>Office 佈景主題</vt:lpstr>
      <vt:lpstr>PhotoImpact</vt:lpstr>
      <vt:lpstr>技術型高中專業群科簡介</vt:lpstr>
      <vt:lpstr>專業群科與產業及進路關聯</vt:lpstr>
      <vt:lpstr>以智慧型手機為例</vt:lpstr>
      <vt:lpstr>專業群科分析－以智慧型手機為例 1/5</vt:lpstr>
      <vt:lpstr>專業群科分析－以智慧型手機為例 2/5</vt:lpstr>
      <vt:lpstr>專業群科分析－以智慧型手機為例 3/5</vt:lpstr>
      <vt:lpstr>專業群科分析－以智慧型手機為例 4/5</vt:lpstr>
      <vt:lpstr>專業群科分析－以智慧型手機為例 5/5</vt:lpstr>
      <vt:lpstr>以便利商店為例</vt:lpstr>
      <vt:lpstr>專業群科分析－以便利超商為例 1/3</vt:lpstr>
      <vt:lpstr>專業群科分析－以便利超商為例 2/3</vt:lpstr>
      <vt:lpstr>專業群科分析－以便利超商為例 3/3</vt:lpstr>
      <vt:lpstr>PowerPoint 簡報</vt:lpstr>
      <vt:lpstr>PowerPoint 簡報</vt:lpstr>
      <vt:lpstr>專業群科分析－以御飯糰為例 3/3</vt:lpstr>
      <vt:lpstr>以汽車為例</vt:lpstr>
      <vt:lpstr>～因應產業變遷，需重視未來發展能力</vt:lpstr>
      <vt:lpstr>專業群科分析－以汽車為例 1/5</vt:lpstr>
      <vt:lpstr>專業群科分析－以汽車為例 2/5</vt:lpstr>
      <vt:lpstr>專業群科分析－以汽車為例 3/5</vt:lpstr>
      <vt:lpstr>專業群科分析－以汽車為例 4/5</vt:lpstr>
      <vt:lpstr>專業群科分析－以汽車為例 5/5</vt:lpstr>
      <vt:lpstr>專業群科分析－以電動車為例 1/2</vt:lpstr>
      <vt:lpstr>專業群科分析－以電動車為例 2/2</vt:lpstr>
      <vt:lpstr>PowerPoint 簡報</vt:lpstr>
      <vt:lpstr>PowerPoint 簡報</vt:lpstr>
      <vt:lpstr>專業群科分析－群科有些不好分</vt:lpstr>
      <vt:lpstr>專業群科分析－群科有些不好分</vt:lpstr>
      <vt:lpstr>專業群科分析－技高15群與統測20群類對照</vt:lpstr>
      <vt:lpstr>專業群科分析－統測命題範圍各群不一樣</vt:lpstr>
      <vt:lpstr>專業群科分析－從技高108課綱了解群科</vt:lpstr>
      <vt:lpstr>專業群科分析－從技高108課綱了解群科</vt:lpstr>
      <vt:lpstr>專業群科分析－從技高108課綱了解群科</vt:lpstr>
      <vt:lpstr>專業群科分析－了解各科課程異同</vt:lpstr>
      <vt:lpstr>專業群科分析－善用適性入學宣導網</vt:lpstr>
      <vt:lpstr>簡報結束　敬請指教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105職業傾向學生升學管道介紹</dc:title>
  <dc:creator>林清泉</dc:creator>
  <cp:lastModifiedBy>user</cp:lastModifiedBy>
  <cp:revision>123</cp:revision>
  <dcterms:created xsi:type="dcterms:W3CDTF">2012-01-09T05:37:01Z</dcterms:created>
  <dcterms:modified xsi:type="dcterms:W3CDTF">2020-11-20T08:05:18Z</dcterms:modified>
</cp:coreProperties>
</file>