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470" r:id="rId3"/>
    <p:sldId id="471" r:id="rId4"/>
    <p:sldId id="461" r:id="rId5"/>
    <p:sldId id="358" r:id="rId6"/>
    <p:sldId id="357" r:id="rId7"/>
    <p:sldId id="356" r:id="rId8"/>
    <p:sldId id="278" r:id="rId9"/>
    <p:sldId id="359" r:id="rId10"/>
    <p:sldId id="405" r:id="rId11"/>
    <p:sldId id="473" r:id="rId12"/>
    <p:sldId id="408" r:id="rId13"/>
    <p:sldId id="409" r:id="rId14"/>
    <p:sldId id="279" r:id="rId15"/>
    <p:sldId id="410" r:id="rId16"/>
    <p:sldId id="444" r:id="rId17"/>
    <p:sldId id="474" r:id="rId18"/>
    <p:sldId id="412" r:id="rId19"/>
    <p:sldId id="436" r:id="rId20"/>
    <p:sldId id="420" r:id="rId21"/>
    <p:sldId id="437" r:id="rId22"/>
    <p:sldId id="423" r:id="rId23"/>
    <p:sldId id="424" r:id="rId24"/>
    <p:sldId id="458" r:id="rId25"/>
    <p:sldId id="438" r:id="rId26"/>
    <p:sldId id="463" r:id="rId27"/>
    <p:sldId id="428" r:id="rId28"/>
    <p:sldId id="431" r:id="rId29"/>
    <p:sldId id="432" r:id="rId30"/>
    <p:sldId id="439" r:id="rId31"/>
    <p:sldId id="440" r:id="rId32"/>
    <p:sldId id="421" r:id="rId33"/>
    <p:sldId id="475" r:id="rId34"/>
    <p:sldId id="280" r:id="rId35"/>
    <p:sldId id="353" r:id="rId36"/>
    <p:sldId id="281" r:id="rId37"/>
    <p:sldId id="360" r:id="rId38"/>
    <p:sldId id="283" r:id="rId39"/>
    <p:sldId id="441" r:id="rId40"/>
    <p:sldId id="284" r:id="rId41"/>
    <p:sldId id="286" r:id="rId42"/>
    <p:sldId id="442" r:id="rId43"/>
    <p:sldId id="443" r:id="rId44"/>
    <p:sldId id="366" r:id="rId45"/>
    <p:sldId id="367" r:id="rId46"/>
    <p:sldId id="373" r:id="rId47"/>
    <p:sldId id="369" r:id="rId48"/>
    <p:sldId id="375" r:id="rId49"/>
    <p:sldId id="371" r:id="rId50"/>
    <p:sldId id="404" r:id="rId51"/>
    <p:sldId id="379" r:id="rId52"/>
    <p:sldId id="300" r:id="rId53"/>
    <p:sldId id="391" r:id="rId54"/>
    <p:sldId id="459" r:id="rId55"/>
    <p:sldId id="451" r:id="rId56"/>
    <p:sldId id="452" r:id="rId57"/>
    <p:sldId id="453" r:id="rId58"/>
    <p:sldId id="460" r:id="rId59"/>
    <p:sldId id="476" r:id="rId60"/>
    <p:sldId id="290" r:id="rId61"/>
    <p:sldId id="445" r:id="rId62"/>
    <p:sldId id="395" r:id="rId63"/>
    <p:sldId id="396" r:id="rId64"/>
    <p:sldId id="446" r:id="rId65"/>
    <p:sldId id="477" r:id="rId66"/>
    <p:sldId id="402" r:id="rId67"/>
    <p:sldId id="448" r:id="rId68"/>
    <p:sldId id="462" r:id="rId69"/>
    <p:sldId id="478" r:id="rId70"/>
  </p:sldIdLst>
  <p:sldSz cx="9144000" cy="6858000" type="screen4x3"/>
  <p:notesSz cx="6807200" cy="9939338"/>
  <p:custDataLst>
    <p:tags r:id="rId73"/>
  </p:custDataLst>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C2B5D3"/>
    <a:srgbClr val="DDD6E6"/>
    <a:srgbClr val="F79646"/>
    <a:srgbClr val="FCDDC4"/>
    <a:srgbClr val="FDEADA"/>
    <a:srgbClr val="FAC090"/>
    <a:srgbClr val="558ED5"/>
    <a:srgbClr val="A8C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78087" autoAdjust="0"/>
  </p:normalViewPr>
  <p:slideViewPr>
    <p:cSldViewPr showGuides="1">
      <p:cViewPr varScale="1">
        <p:scale>
          <a:sx n="66" d="100"/>
          <a:sy n="66" d="100"/>
        </p:scale>
        <p:origin x="1301" y="53"/>
      </p:cViewPr>
      <p:guideLst>
        <p:guide orient="horz" pos="2160"/>
        <p:guide pos="2880"/>
      </p:guideLst>
    </p:cSldViewPr>
  </p:slideViewPr>
  <p:outlineViewPr>
    <p:cViewPr>
      <p:scale>
        <a:sx n="33" d="100"/>
        <a:sy n="33" d="100"/>
      </p:scale>
      <p:origin x="0" y="-1748"/>
    </p:cViewPr>
  </p:outlineViewPr>
  <p:notesTextViewPr>
    <p:cViewPr>
      <p:scale>
        <a:sx n="100" d="100"/>
        <a:sy n="100" d="100"/>
      </p:scale>
      <p:origin x="0" y="0"/>
    </p:cViewPr>
  </p:notesTextViewPr>
  <p:notesViewPr>
    <p:cSldViewPr showGuides="1">
      <p:cViewPr varScale="1">
        <p:scale>
          <a:sx n="63" d="100"/>
          <a:sy n="63" d="100"/>
        </p:scale>
        <p:origin x="-2982" y="-12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2950529" cy="495854"/>
          </a:xfrm>
          <a:prstGeom prst="rect">
            <a:avLst/>
          </a:prstGeom>
        </p:spPr>
        <p:txBody>
          <a:bodyPr vert="horz" lIns="91327" tIns="45668" rIns="91327" bIns="45668"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4" y="9441895"/>
            <a:ext cx="2950529" cy="495854"/>
          </a:xfrm>
          <a:prstGeom prst="rect">
            <a:avLst/>
          </a:prstGeom>
        </p:spPr>
        <p:txBody>
          <a:bodyPr vert="horz" lIns="91327" tIns="45668" rIns="91327" bIns="45668"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5082" y="9441895"/>
            <a:ext cx="2950529" cy="495854"/>
          </a:xfrm>
          <a:prstGeom prst="rect">
            <a:avLst/>
          </a:prstGeom>
        </p:spPr>
        <p:txBody>
          <a:bodyPr vert="horz" wrap="square" lIns="91327" tIns="45668" rIns="91327" bIns="45668"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CBA40D1D-E203-414D-8924-0178C7E0AF6B}" type="slidenum">
              <a:rPr lang="zh-TW" altLang="en-US"/>
              <a:pPr>
                <a:defRPr/>
              </a:pPr>
              <a:t>‹#›</a:t>
            </a:fld>
            <a:endParaRPr lang="zh-TW" altLang="en-US"/>
          </a:p>
        </p:txBody>
      </p:sp>
    </p:spTree>
    <p:extLst>
      <p:ext uri="{BB962C8B-B14F-4D97-AF65-F5344CB8AC3E}">
        <p14:creationId xmlns:p14="http://schemas.microsoft.com/office/powerpoint/2010/main" val="549475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2950529" cy="495854"/>
          </a:xfrm>
          <a:prstGeom prst="rect">
            <a:avLst/>
          </a:prstGeom>
        </p:spPr>
        <p:txBody>
          <a:bodyPr vert="horz" lIns="91327" tIns="45668" rIns="91327" bIns="45668"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55082" y="0"/>
            <a:ext cx="2950529" cy="495854"/>
          </a:xfrm>
          <a:prstGeom prst="rect">
            <a:avLst/>
          </a:prstGeom>
        </p:spPr>
        <p:txBody>
          <a:bodyPr vert="horz" lIns="91327" tIns="45668" rIns="91327" bIns="45668" rtlCol="0"/>
          <a:lstStyle>
            <a:lvl1pPr algn="r" eaLnBrk="1" hangingPunct="1">
              <a:defRPr sz="1200">
                <a:latin typeface="Arial" charset="0"/>
                <a:ea typeface="新細明體" charset="-120"/>
              </a:defRPr>
            </a:lvl1pPr>
          </a:lstStyle>
          <a:p>
            <a:pPr>
              <a:defRPr/>
            </a:pPr>
            <a:fld id="{E6E3AFC7-E897-459A-8CF3-49D42155011D}" type="datetimeFigureOut">
              <a:rPr lang="zh-TW" altLang="en-US"/>
              <a:pPr>
                <a:defRPr/>
              </a:pPr>
              <a:t>2020/11/13</a:t>
            </a:fld>
            <a:endParaRPr lang="zh-TW" altLang="en-US"/>
          </a:p>
        </p:txBody>
      </p:sp>
      <p:sp>
        <p:nvSpPr>
          <p:cNvPr id="4" name="投影片圖像版面配置區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27" tIns="45668" rIns="91327" bIns="45668" rtlCol="0" anchor="ctr"/>
          <a:lstStyle/>
          <a:p>
            <a:pPr lvl="0"/>
            <a:endParaRPr lang="zh-TW" altLang="en-US" noProof="0"/>
          </a:p>
        </p:txBody>
      </p:sp>
      <p:sp>
        <p:nvSpPr>
          <p:cNvPr id="5" name="備忘稿版面配置區 4"/>
          <p:cNvSpPr>
            <a:spLocks noGrp="1"/>
          </p:cNvSpPr>
          <p:nvPr>
            <p:ph type="body" sz="quarter" idx="3"/>
          </p:nvPr>
        </p:nvSpPr>
        <p:spPr>
          <a:xfrm>
            <a:off x="680407" y="4721747"/>
            <a:ext cx="5446396" cy="4472225"/>
          </a:xfrm>
          <a:prstGeom prst="rect">
            <a:avLst/>
          </a:prstGeom>
        </p:spPr>
        <p:txBody>
          <a:bodyPr vert="horz" lIns="91327" tIns="45668" rIns="91327" bIns="45668"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4" y="9441895"/>
            <a:ext cx="2950529" cy="495854"/>
          </a:xfrm>
          <a:prstGeom prst="rect">
            <a:avLst/>
          </a:prstGeom>
        </p:spPr>
        <p:txBody>
          <a:bodyPr vert="horz" lIns="91327" tIns="45668" rIns="91327" bIns="45668"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5082" y="9441895"/>
            <a:ext cx="2950529" cy="495854"/>
          </a:xfrm>
          <a:prstGeom prst="rect">
            <a:avLst/>
          </a:prstGeom>
        </p:spPr>
        <p:txBody>
          <a:bodyPr vert="horz" wrap="square" lIns="91327" tIns="45668" rIns="91327" bIns="45668" numCol="1" anchor="b" anchorCtr="0" compatLnSpc="1">
            <a:prstTxWarp prst="textNoShape">
              <a:avLst/>
            </a:prstTxWarp>
          </a:bodyPr>
          <a:lstStyle>
            <a:lvl1pPr algn="r" eaLnBrk="1" hangingPunct="1">
              <a:defRPr sz="1200"/>
            </a:lvl1pPr>
          </a:lstStyle>
          <a:p>
            <a:pPr>
              <a:defRPr/>
            </a:pPr>
            <a:fld id="{284C1C24-0B99-4AA0-BEC6-B67720CCF62C}" type="slidenum">
              <a:rPr lang="zh-TW" altLang="en-US"/>
              <a:pPr>
                <a:defRPr/>
              </a:pPr>
              <a:t>‹#›</a:t>
            </a:fld>
            <a:endParaRPr lang="zh-TW" altLang="en-US"/>
          </a:p>
        </p:txBody>
      </p:sp>
    </p:spTree>
    <p:extLst>
      <p:ext uri="{BB962C8B-B14F-4D97-AF65-F5344CB8AC3E}">
        <p14:creationId xmlns:p14="http://schemas.microsoft.com/office/powerpoint/2010/main" val="2909844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6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3842" indent="-286093">
              <a:spcBef>
                <a:spcPct val="30000"/>
              </a:spcBef>
              <a:defRPr sz="1200">
                <a:solidFill>
                  <a:schemeClr val="tx1"/>
                </a:solidFill>
                <a:latin typeface="Calibri" panose="020F0502020204030204" pitchFamily="34" charset="0"/>
                <a:ea typeface="新細明體" panose="02020500000000000000" pitchFamily="18" charset="-120"/>
              </a:defRPr>
            </a:lvl2pPr>
            <a:lvl3pPr marL="1144372" indent="-228874">
              <a:spcBef>
                <a:spcPct val="30000"/>
              </a:spcBef>
              <a:defRPr sz="1200">
                <a:solidFill>
                  <a:schemeClr val="tx1"/>
                </a:solidFill>
                <a:latin typeface="Calibri" panose="020F0502020204030204" pitchFamily="34" charset="0"/>
                <a:ea typeface="新細明體" panose="02020500000000000000" pitchFamily="18" charset="-120"/>
              </a:defRPr>
            </a:lvl3pPr>
            <a:lvl4pPr marL="1602120" indent="-228874">
              <a:spcBef>
                <a:spcPct val="30000"/>
              </a:spcBef>
              <a:defRPr sz="1200">
                <a:solidFill>
                  <a:schemeClr val="tx1"/>
                </a:solidFill>
                <a:latin typeface="Calibri" panose="020F0502020204030204" pitchFamily="34" charset="0"/>
                <a:ea typeface="新細明體" panose="02020500000000000000" pitchFamily="18" charset="-120"/>
              </a:defRPr>
            </a:lvl4pPr>
            <a:lvl5pPr marL="2059869" indent="-228874">
              <a:spcBef>
                <a:spcPct val="30000"/>
              </a:spcBef>
              <a:defRPr sz="1200">
                <a:solidFill>
                  <a:schemeClr val="tx1"/>
                </a:solidFill>
                <a:latin typeface="Calibri" panose="020F0502020204030204" pitchFamily="34" charset="0"/>
                <a:ea typeface="新細明體" panose="02020500000000000000" pitchFamily="18" charset="-120"/>
              </a:defRPr>
            </a:lvl5pPr>
            <a:lvl6pPr marL="2517618" indent="-228874"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5366" indent="-228874"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33115" indent="-228874"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90863" indent="-228874"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CFEF41A-9557-4FD0-9933-4B4A589A19DC}" type="slidenum">
              <a:rPr lang="zh-TW" altLang="en-US" smtClean="0">
                <a:latin typeface="Arial" panose="020B0604020202020204" pitchFamily="34" charset="0"/>
              </a:rPr>
              <a:pPr>
                <a:spcBef>
                  <a:spcPct val="0"/>
                </a:spcBef>
              </a:pPr>
              <a:t>1</a:t>
            </a:fld>
            <a:endParaRPr lang="zh-TW" altLang="en-US">
              <a:latin typeface="Arial" panose="020B0604020202020204" pitchFamily="34" charset="0"/>
            </a:endParaRPr>
          </a:p>
        </p:txBody>
      </p:sp>
    </p:spTree>
    <p:extLst>
      <p:ext uri="{BB962C8B-B14F-4D97-AF65-F5344CB8AC3E}">
        <p14:creationId xmlns:p14="http://schemas.microsoft.com/office/powerpoint/2010/main" val="377237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37FBA06-6A5C-44AE-95B7-6E0F042B9FBD}" type="slidenum">
              <a:rPr lang="zh-TW" altLang="en-US" smtClean="0"/>
              <a:pPr/>
              <a:t>14</a:t>
            </a:fld>
            <a:endParaRPr lang="zh-TW" altLang="en-US"/>
          </a:p>
        </p:txBody>
      </p:sp>
    </p:spTree>
    <p:extLst>
      <p:ext uri="{BB962C8B-B14F-4D97-AF65-F5344CB8AC3E}">
        <p14:creationId xmlns:p14="http://schemas.microsoft.com/office/powerpoint/2010/main" val="339952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EAA519B-ACB3-4F1F-9CD2-85E0E1D3D413}" type="slidenum">
              <a:rPr lang="zh-TW" altLang="en-US" smtClean="0"/>
              <a:pPr/>
              <a:t>15</a:t>
            </a:fld>
            <a:endParaRPr lang="zh-TW" altLang="en-US"/>
          </a:p>
        </p:txBody>
      </p:sp>
    </p:spTree>
    <p:extLst>
      <p:ext uri="{BB962C8B-B14F-4D97-AF65-F5344CB8AC3E}">
        <p14:creationId xmlns:p14="http://schemas.microsoft.com/office/powerpoint/2010/main" val="364071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21</a:t>
            </a:fld>
            <a:endParaRPr lang="zh-TW" altLang="en-US"/>
          </a:p>
        </p:txBody>
      </p:sp>
    </p:spTree>
    <p:extLst>
      <p:ext uri="{BB962C8B-B14F-4D97-AF65-F5344CB8AC3E}">
        <p14:creationId xmlns:p14="http://schemas.microsoft.com/office/powerpoint/2010/main" val="383463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1D4D872-9AAC-4CFC-AFF1-C2652AE41912}" type="slidenum">
              <a:rPr lang="zh-TW" altLang="en-US" smtClean="0"/>
              <a:pPr/>
              <a:t>22</a:t>
            </a:fld>
            <a:endParaRPr lang="zh-TW" altLang="en-US"/>
          </a:p>
        </p:txBody>
      </p:sp>
    </p:spTree>
    <p:extLst>
      <p:ext uri="{BB962C8B-B14F-4D97-AF65-F5344CB8AC3E}">
        <p14:creationId xmlns:p14="http://schemas.microsoft.com/office/powerpoint/2010/main" val="3604852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57A030C-BE82-4482-80F8-A68C7F1352ED}" type="slidenum">
              <a:rPr lang="zh-TW" altLang="en-US" smtClean="0"/>
              <a:pPr/>
              <a:t>23</a:t>
            </a:fld>
            <a:endParaRPr lang="zh-TW" altLang="en-US"/>
          </a:p>
        </p:txBody>
      </p:sp>
    </p:spTree>
    <p:extLst>
      <p:ext uri="{BB962C8B-B14F-4D97-AF65-F5344CB8AC3E}">
        <p14:creationId xmlns:p14="http://schemas.microsoft.com/office/powerpoint/2010/main" val="58878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57A030C-BE82-4482-80F8-A68C7F1352ED}" type="slidenum">
              <a:rPr lang="zh-TW" altLang="en-US" smtClean="0"/>
              <a:pPr/>
              <a:t>24</a:t>
            </a:fld>
            <a:endParaRPr lang="zh-TW" altLang="en-US"/>
          </a:p>
        </p:txBody>
      </p:sp>
    </p:spTree>
    <p:extLst>
      <p:ext uri="{BB962C8B-B14F-4D97-AF65-F5344CB8AC3E}">
        <p14:creationId xmlns:p14="http://schemas.microsoft.com/office/powerpoint/2010/main" val="2234830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29</a:t>
            </a:fld>
            <a:endParaRPr lang="zh-TW" altLang="en-US"/>
          </a:p>
        </p:txBody>
      </p:sp>
    </p:spTree>
    <p:extLst>
      <p:ext uri="{BB962C8B-B14F-4D97-AF65-F5344CB8AC3E}">
        <p14:creationId xmlns:p14="http://schemas.microsoft.com/office/powerpoint/2010/main" val="2064117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30</a:t>
            </a:fld>
            <a:endParaRPr lang="zh-TW" altLang="en-US"/>
          </a:p>
        </p:txBody>
      </p:sp>
    </p:spTree>
    <p:extLst>
      <p:ext uri="{BB962C8B-B14F-4D97-AF65-F5344CB8AC3E}">
        <p14:creationId xmlns:p14="http://schemas.microsoft.com/office/powerpoint/2010/main" val="961261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36</a:t>
            </a:fld>
            <a:endParaRPr lang="zh-TW" altLang="en-US"/>
          </a:p>
        </p:txBody>
      </p:sp>
    </p:spTree>
    <p:extLst>
      <p:ext uri="{BB962C8B-B14F-4D97-AF65-F5344CB8AC3E}">
        <p14:creationId xmlns:p14="http://schemas.microsoft.com/office/powerpoint/2010/main" val="3756732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770F68B-2E49-4C83-B719-718F6C8E070B}" type="slidenum">
              <a:rPr lang="zh-TW" altLang="en-US" smtClean="0"/>
              <a:pPr/>
              <a:t>39</a:t>
            </a:fld>
            <a:endParaRPr lang="zh-TW" altLang="en-US"/>
          </a:p>
        </p:txBody>
      </p:sp>
    </p:spTree>
    <p:extLst>
      <p:ext uri="{BB962C8B-B14F-4D97-AF65-F5344CB8AC3E}">
        <p14:creationId xmlns:p14="http://schemas.microsoft.com/office/powerpoint/2010/main" val="148593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五專為我國培育中級技術人力的重要管道之一，重視適性且多元的啟發教育，並與一系列</a:t>
            </a:r>
            <a:r>
              <a:rPr lang="zh-TW" altLang="en-US" dirty="0"/>
              <a:t>完整</a:t>
            </a:r>
            <a:r>
              <a:rPr lang="zh-TW" altLang="zh-TW" dirty="0"/>
              <a:t>的實務課程結合，</a:t>
            </a:r>
            <a:r>
              <a:rPr lang="zh-TW" altLang="en-US" dirty="0"/>
              <a:t>培養</a:t>
            </a:r>
            <a:r>
              <a:rPr lang="zh-TW" altLang="zh-TW" dirty="0"/>
              <a:t>學生肯做、實做、認真做的實務精神，</a:t>
            </a:r>
            <a:r>
              <a:rPr lang="zh-TW" altLang="en-US" dirty="0"/>
              <a:t>達到「做中學、學中做」目標，</a:t>
            </a:r>
            <a:r>
              <a:rPr lang="zh-TW" altLang="zh-TW" dirty="0"/>
              <a:t>是企業甚為重視的人才培育學制。</a:t>
            </a:r>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4</a:t>
            </a:fld>
            <a:endParaRPr lang="zh-TW" altLang="en-US"/>
          </a:p>
        </p:txBody>
      </p:sp>
    </p:spTree>
    <p:extLst>
      <p:ext uri="{BB962C8B-B14F-4D97-AF65-F5344CB8AC3E}">
        <p14:creationId xmlns:p14="http://schemas.microsoft.com/office/powerpoint/2010/main" val="483509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76887CB-49CB-476D-BBA6-AB6F29CAD74C}" type="slidenum">
              <a:rPr lang="zh-TW" altLang="en-US" smtClean="0"/>
              <a:pPr/>
              <a:t>40</a:t>
            </a:fld>
            <a:endParaRPr lang="zh-TW" altLang="en-US"/>
          </a:p>
        </p:txBody>
      </p:sp>
    </p:spTree>
    <p:extLst>
      <p:ext uri="{BB962C8B-B14F-4D97-AF65-F5344CB8AC3E}">
        <p14:creationId xmlns:p14="http://schemas.microsoft.com/office/powerpoint/2010/main" val="2812864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B340B13-9BAE-445A-8EA2-E487A113433E}" type="slidenum">
              <a:rPr lang="zh-TW" altLang="en-US" smtClean="0"/>
              <a:pPr/>
              <a:t>42</a:t>
            </a:fld>
            <a:endParaRPr lang="zh-TW" altLang="en-US"/>
          </a:p>
        </p:txBody>
      </p:sp>
    </p:spTree>
    <p:extLst>
      <p:ext uri="{BB962C8B-B14F-4D97-AF65-F5344CB8AC3E}">
        <p14:creationId xmlns:p14="http://schemas.microsoft.com/office/powerpoint/2010/main" val="500841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2F4FED7-7589-45EC-A8F7-A7E00A196F80}" type="slidenum">
              <a:rPr lang="zh-TW" altLang="en-US" smtClean="0"/>
              <a:pPr/>
              <a:t>44</a:t>
            </a:fld>
            <a:endParaRPr lang="zh-TW" altLang="en-US"/>
          </a:p>
        </p:txBody>
      </p:sp>
    </p:spTree>
    <p:extLst>
      <p:ext uri="{BB962C8B-B14F-4D97-AF65-F5344CB8AC3E}">
        <p14:creationId xmlns:p14="http://schemas.microsoft.com/office/powerpoint/2010/main" val="3671168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紅字：</a:t>
            </a:r>
            <a:r>
              <a:rPr lang="zh-TW" altLang="en-US" dirty="0" smtClean="0"/>
              <a:t>重點</a:t>
            </a:r>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55</a:t>
            </a:fld>
            <a:endParaRPr lang="zh-TW" altLang="en-US"/>
          </a:p>
        </p:txBody>
      </p:sp>
    </p:spTree>
    <p:extLst>
      <p:ext uri="{BB962C8B-B14F-4D97-AF65-F5344CB8AC3E}">
        <p14:creationId xmlns:p14="http://schemas.microsoft.com/office/powerpoint/2010/main" val="2278748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67</a:t>
            </a:fld>
            <a:endParaRPr lang="zh-TW" altLang="en-US"/>
          </a:p>
        </p:txBody>
      </p:sp>
    </p:spTree>
    <p:extLst>
      <p:ext uri="{BB962C8B-B14F-4D97-AF65-F5344CB8AC3E}">
        <p14:creationId xmlns:p14="http://schemas.microsoft.com/office/powerpoint/2010/main" val="179445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zh-TW" altLang="zh-TW" dirty="0">
                <a:solidFill>
                  <a:schemeClr val="tx1"/>
                </a:solidFill>
              </a:rPr>
              <a:t>五專為大專教育的一環，</a:t>
            </a:r>
            <a:endParaRPr lang="en-US" altLang="zh-TW" dirty="0">
              <a:solidFill>
                <a:schemeClr val="tx1"/>
              </a:solidFill>
            </a:endParaRPr>
          </a:p>
          <a:p>
            <a:r>
              <a:rPr lang="zh-TW" altLang="zh-TW" dirty="0">
                <a:solidFill>
                  <a:schemeClr val="tx1"/>
                </a:solidFill>
              </a:rPr>
              <a:t> </a:t>
            </a:r>
            <a:r>
              <a:rPr lang="en-US" altLang="zh-TW" dirty="0">
                <a:solidFill>
                  <a:schemeClr val="tx1"/>
                </a:solidFill>
              </a:rPr>
              <a:t>(</a:t>
            </a:r>
            <a:r>
              <a:rPr lang="zh-TW" altLang="zh-TW" dirty="0">
                <a:solidFill>
                  <a:schemeClr val="tx1"/>
                </a:solidFill>
              </a:rPr>
              <a:t>一</a:t>
            </a:r>
            <a:r>
              <a:rPr lang="en-US" altLang="zh-TW" dirty="0">
                <a:solidFill>
                  <a:schemeClr val="tx1"/>
                </a:solidFill>
              </a:rPr>
              <a:t>) </a:t>
            </a:r>
            <a:r>
              <a:rPr lang="zh-TW" altLang="zh-TW" dirty="0">
                <a:solidFill>
                  <a:schemeClr val="tx1"/>
                </a:solidFill>
              </a:rPr>
              <a:t>大學設備與師資</a:t>
            </a:r>
            <a:r>
              <a:rPr lang="en-US" altLang="zh-TW" dirty="0">
                <a:solidFill>
                  <a:schemeClr val="tx1"/>
                </a:solidFill>
              </a:rPr>
              <a:t>(</a:t>
            </a:r>
            <a:r>
              <a:rPr lang="zh-TW" altLang="en-US" dirty="0">
                <a:solidFill>
                  <a:schemeClr val="tx1"/>
                </a:solidFill>
              </a:rPr>
              <a:t>不念</a:t>
            </a:r>
            <a:r>
              <a:rPr lang="en-US" altLang="zh-TW" dirty="0">
                <a:solidFill>
                  <a:schemeClr val="tx1"/>
                </a:solidFill>
              </a:rPr>
              <a:t>)</a:t>
            </a:r>
            <a:endParaRPr lang="zh-TW" altLang="zh-TW" dirty="0">
              <a:solidFill>
                <a:schemeClr val="tx1"/>
              </a:solidFill>
            </a:endParaRPr>
          </a:p>
          <a:p>
            <a:r>
              <a:rPr lang="zh-TW" altLang="zh-TW" dirty="0">
                <a:solidFill>
                  <a:schemeClr val="tx1"/>
                </a:solidFill>
              </a:rPr>
              <a:t>五專學生不但由大學等級的師資授課，也擁有大學</a:t>
            </a:r>
            <a:r>
              <a:rPr lang="zh-TW" altLang="en-US" dirty="0">
                <a:solidFill>
                  <a:schemeClr val="tx1"/>
                </a:solidFill>
              </a:rPr>
              <a:t>等級的</a:t>
            </a:r>
            <a:r>
              <a:rPr lang="zh-TW" altLang="zh-TW" dirty="0">
                <a:solidFill>
                  <a:schemeClr val="tx1"/>
                </a:solidFill>
              </a:rPr>
              <a:t>教學設備。這些擁有碩</a:t>
            </a:r>
            <a:r>
              <a:rPr lang="zh-TW" altLang="en-US" dirty="0">
                <a:solidFill>
                  <a:schemeClr val="tx1"/>
                </a:solidFill>
              </a:rPr>
              <a:t>、</a:t>
            </a:r>
            <a:r>
              <a:rPr lang="zh-TW" altLang="zh-TW" dirty="0">
                <a:solidFill>
                  <a:schemeClr val="tx1"/>
                </a:solidFill>
              </a:rPr>
              <a:t>博士以上學位</a:t>
            </a:r>
            <a:r>
              <a:rPr lang="zh-TW" altLang="en-US" dirty="0">
                <a:solidFill>
                  <a:schemeClr val="tx1"/>
                </a:solidFill>
              </a:rPr>
              <a:t>的</a:t>
            </a:r>
            <a:r>
              <a:rPr lang="zh-TW" altLang="zh-TW" dirty="0">
                <a:solidFill>
                  <a:schemeClr val="tx1"/>
                </a:solidFill>
              </a:rPr>
              <a:t>教師，高比例具有</a:t>
            </a:r>
            <a:r>
              <a:rPr lang="zh-TW" altLang="en-US" dirty="0">
                <a:solidFill>
                  <a:schemeClr val="tx1"/>
                </a:solidFill>
              </a:rPr>
              <a:t>「</a:t>
            </a:r>
            <a:r>
              <a:rPr lang="zh-TW" altLang="zh-TW" dirty="0">
                <a:solidFill>
                  <a:schemeClr val="tx1"/>
                </a:solidFill>
              </a:rPr>
              <a:t>實務經驗</a:t>
            </a:r>
            <a:r>
              <a:rPr lang="zh-TW" altLang="en-US" dirty="0">
                <a:solidFill>
                  <a:schemeClr val="tx1"/>
                </a:solidFill>
              </a:rPr>
              <a:t>」</a:t>
            </a:r>
            <a:r>
              <a:rPr lang="zh-TW" altLang="zh-TW" dirty="0">
                <a:solidFill>
                  <a:schemeClr val="tx1"/>
                </a:solidFill>
              </a:rPr>
              <a:t>及</a:t>
            </a:r>
            <a:r>
              <a:rPr lang="zh-TW" altLang="en-US" dirty="0">
                <a:solidFill>
                  <a:schemeClr val="tx1"/>
                </a:solidFill>
              </a:rPr>
              <a:t>「</a:t>
            </a:r>
            <a:r>
              <a:rPr lang="zh-TW" altLang="zh-TW" dirty="0">
                <a:solidFill>
                  <a:schemeClr val="tx1"/>
                </a:solidFill>
              </a:rPr>
              <a:t>專業證照</a:t>
            </a:r>
            <a:r>
              <a:rPr lang="zh-TW" altLang="en-US" dirty="0">
                <a:solidFill>
                  <a:schemeClr val="tx1"/>
                </a:solidFill>
              </a:rPr>
              <a:t>」</a:t>
            </a:r>
            <a:r>
              <a:rPr lang="zh-TW" altLang="zh-TW" dirty="0">
                <a:solidFill>
                  <a:schemeClr val="tx1"/>
                </a:solidFill>
              </a:rPr>
              <a:t>。此外因產學合作的推動，許多課程中亦加入業界師資共同教學，使學習更貼近實務技能並吸收產業最新知識，強化與職場銜接的實務能力。</a:t>
            </a:r>
          </a:p>
          <a:p>
            <a:r>
              <a:rPr lang="en-US" altLang="zh-TW" dirty="0">
                <a:solidFill>
                  <a:schemeClr val="tx1"/>
                </a:solidFill>
              </a:rPr>
              <a:t>(</a:t>
            </a:r>
            <a:r>
              <a:rPr lang="zh-TW" altLang="zh-TW" dirty="0">
                <a:solidFill>
                  <a:schemeClr val="tx1"/>
                </a:solidFill>
              </a:rPr>
              <a:t>二</a:t>
            </a:r>
            <a:r>
              <a:rPr lang="en-US" altLang="zh-TW" dirty="0">
                <a:solidFill>
                  <a:schemeClr val="tx1"/>
                </a:solidFill>
              </a:rPr>
              <a:t>) </a:t>
            </a:r>
            <a:r>
              <a:rPr lang="zh-TW" altLang="zh-TW" dirty="0">
                <a:solidFill>
                  <a:schemeClr val="tx1"/>
                </a:solidFill>
              </a:rPr>
              <a:t>鼓勵考取證照</a:t>
            </a:r>
            <a:r>
              <a:rPr lang="en-US" altLang="zh-TW" dirty="0">
                <a:solidFill>
                  <a:schemeClr val="tx1"/>
                </a:solidFill>
              </a:rPr>
              <a:t>(</a:t>
            </a:r>
            <a:r>
              <a:rPr lang="zh-TW" altLang="en-US" dirty="0">
                <a:solidFill>
                  <a:schemeClr val="tx1"/>
                </a:solidFill>
              </a:rPr>
              <a:t>不念</a:t>
            </a:r>
            <a:r>
              <a:rPr lang="en-US" altLang="zh-TW" dirty="0">
                <a:solidFill>
                  <a:schemeClr val="tx1"/>
                </a:solidFill>
              </a:rPr>
              <a:t>)</a:t>
            </a:r>
            <a:endParaRPr lang="zh-TW" altLang="zh-TW" dirty="0">
              <a:solidFill>
                <a:schemeClr val="tx1"/>
              </a:solidFill>
            </a:endParaRPr>
          </a:p>
          <a:p>
            <a:r>
              <a:rPr lang="zh-TW" altLang="zh-TW" dirty="0">
                <a:solidFill>
                  <a:schemeClr val="tx1"/>
                </a:solidFill>
              </a:rPr>
              <a:t>五專學制徹底落實專業證照制度，幾乎所有科別皆有其對應之專業證照，這些證照除了證明學生們的專業能力，提升職場的競爭力外，有許多證照甚至是進入職場必備的入場券。此外</a:t>
            </a:r>
            <a:r>
              <a:rPr lang="zh-TW" altLang="en-US" dirty="0">
                <a:solidFill>
                  <a:schemeClr val="tx1"/>
                </a:solidFill>
              </a:rPr>
              <a:t>也</a:t>
            </a:r>
            <a:r>
              <a:rPr lang="zh-TW" altLang="zh-TW" dirty="0">
                <a:solidFill>
                  <a:schemeClr val="tx1"/>
                </a:solidFill>
              </a:rPr>
              <a:t>有多所學校設置乙</a:t>
            </a:r>
            <a:r>
              <a:rPr lang="zh-TW" altLang="en-US" dirty="0">
                <a:solidFill>
                  <a:schemeClr val="tx1"/>
                </a:solidFill>
              </a:rPr>
              <a:t>、</a:t>
            </a:r>
            <a:r>
              <a:rPr lang="zh-TW" altLang="zh-TW" dirty="0">
                <a:solidFill>
                  <a:schemeClr val="tx1"/>
                </a:solidFill>
              </a:rPr>
              <a:t>丙級證照考場，提供學生學習專業技能的最佳求學環境。</a:t>
            </a:r>
          </a:p>
          <a:p>
            <a:r>
              <a:rPr lang="en-US" altLang="zh-TW" dirty="0">
                <a:solidFill>
                  <a:schemeClr val="tx1"/>
                </a:solidFill>
              </a:rPr>
              <a:t>(</a:t>
            </a:r>
            <a:r>
              <a:rPr lang="zh-TW" altLang="zh-TW" dirty="0">
                <a:solidFill>
                  <a:schemeClr val="tx1"/>
                </a:solidFill>
              </a:rPr>
              <a:t>三</a:t>
            </a:r>
            <a:r>
              <a:rPr lang="en-US" altLang="zh-TW" dirty="0">
                <a:solidFill>
                  <a:schemeClr val="tx1"/>
                </a:solidFill>
              </a:rPr>
              <a:t>) </a:t>
            </a:r>
            <a:r>
              <a:rPr lang="zh-TW" altLang="zh-TW" dirty="0">
                <a:solidFill>
                  <a:schemeClr val="tx1"/>
                </a:solidFill>
              </a:rPr>
              <a:t>重視專題製作</a:t>
            </a:r>
          </a:p>
          <a:p>
            <a:r>
              <a:rPr lang="zh-TW" altLang="zh-TW" dirty="0">
                <a:solidFill>
                  <a:schemeClr val="tx1"/>
                </a:solidFill>
              </a:rPr>
              <a:t>五專四、五年級皆有畢業專題製作課程，專題製作除了需整合在學期間所學，並可訓練學生思考、發揮創意、解決問題的能力，並培養同學團隊合作的精神。對於學生們將來升學甚至是就業發展，都是極重要的</a:t>
            </a:r>
            <a:r>
              <a:rPr lang="zh-TW" altLang="en-US" dirty="0">
                <a:solidFill>
                  <a:schemeClr val="tx1"/>
                </a:solidFill>
              </a:rPr>
              <a:t>經驗</a:t>
            </a:r>
            <a:r>
              <a:rPr lang="zh-TW" altLang="zh-TW" dirty="0">
                <a:solidFill>
                  <a:schemeClr val="tx1"/>
                </a:solidFill>
              </a:rPr>
              <a:t>。</a:t>
            </a:r>
          </a:p>
          <a:p>
            <a:r>
              <a:rPr lang="en-US" altLang="zh-TW" dirty="0">
                <a:solidFill>
                  <a:schemeClr val="tx1"/>
                </a:solidFill>
              </a:rPr>
              <a:t>(</a:t>
            </a:r>
            <a:r>
              <a:rPr lang="zh-TW" altLang="zh-TW" dirty="0">
                <a:solidFill>
                  <a:schemeClr val="tx1"/>
                </a:solidFill>
              </a:rPr>
              <a:t>四</a:t>
            </a:r>
            <a:r>
              <a:rPr lang="en-US" altLang="zh-TW" dirty="0">
                <a:solidFill>
                  <a:schemeClr val="tx1"/>
                </a:solidFill>
              </a:rPr>
              <a:t>) </a:t>
            </a:r>
            <a:r>
              <a:rPr lang="zh-TW" altLang="zh-TW" dirty="0">
                <a:solidFill>
                  <a:schemeClr val="tx1"/>
                </a:solidFill>
              </a:rPr>
              <a:t>校外實習</a:t>
            </a:r>
          </a:p>
          <a:p>
            <a:r>
              <a:rPr lang="zh-TW" altLang="zh-TW" dirty="0">
                <a:solidFill>
                  <a:schemeClr val="tx1"/>
                </a:solidFill>
              </a:rPr>
              <a:t>五專高年級時安排學生進行校外實習課程，於學期中或寒暑假進行，讓學生提早進入職場實務訓練，體驗職場工作環境，增加學生</a:t>
            </a:r>
            <a:r>
              <a:rPr lang="zh-TW" altLang="en-US" dirty="0">
                <a:solidFill>
                  <a:schemeClr val="tx1"/>
                </a:solidFill>
              </a:rPr>
              <a:t>在</a:t>
            </a:r>
            <a:r>
              <a:rPr lang="zh-TW" altLang="zh-TW" dirty="0">
                <a:solidFill>
                  <a:schemeClr val="tx1"/>
                </a:solidFill>
              </a:rPr>
              <a:t>職場的適應力與競爭力，並且有機會了解產業界性質，確認自己的就業性向，進而提高就業率、就業穩定度、企業滿意度。透過這樣產學攜手合作的方式，將可促進產學人才培育之連貫性，培養學生務實致用的觀念與能力。</a:t>
            </a:r>
            <a:endParaRPr lang="en-US" altLang="zh-TW" dirty="0">
              <a:solidFill>
                <a:schemeClr val="tx1"/>
              </a:solidFill>
            </a:endParaRPr>
          </a:p>
          <a:p>
            <a:r>
              <a:rPr lang="en-US" altLang="zh-TW" dirty="0">
                <a:solidFill>
                  <a:schemeClr val="tx1"/>
                </a:solidFill>
              </a:rPr>
              <a:t>(</a:t>
            </a:r>
            <a:r>
              <a:rPr lang="zh-TW" altLang="en-US" dirty="0">
                <a:solidFill>
                  <a:schemeClr val="tx1"/>
                </a:solidFill>
              </a:rPr>
              <a:t>五</a:t>
            </a:r>
            <a:r>
              <a:rPr lang="en-US" altLang="zh-TW" dirty="0">
                <a:solidFill>
                  <a:schemeClr val="tx1"/>
                </a:solidFill>
              </a:rPr>
              <a:t>)</a:t>
            </a:r>
            <a:r>
              <a:rPr lang="zh-TW" altLang="en-US" dirty="0">
                <a:solidFill>
                  <a:schemeClr val="tx1"/>
                </a:solidFill>
              </a:rPr>
              <a:t>課程規劃具彈性</a:t>
            </a:r>
            <a:endParaRPr lang="en-US" altLang="zh-TW" dirty="0">
              <a:solidFill>
                <a:schemeClr val="tx1"/>
              </a:solidFill>
            </a:endParaRPr>
          </a:p>
          <a:p>
            <a:r>
              <a:rPr lang="zh-TW" altLang="en-US" dirty="0">
                <a:solidFill>
                  <a:schemeClr val="tx1"/>
                </a:solidFill>
              </a:rPr>
              <a:t>前面也有說到五專是屬大專教育的一環，因此課程的安排較能配合業界實際需求而做調整，具有相當程度的彈性。</a:t>
            </a:r>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750B955-1B5E-4171-98F9-7D0B10906BCA}" type="slidenum">
              <a:rPr lang="zh-TW" altLang="en-US" smtClean="0"/>
              <a:pPr/>
              <a:t>5</a:t>
            </a:fld>
            <a:endParaRPr lang="zh-TW" altLang="en-US"/>
          </a:p>
        </p:txBody>
      </p:sp>
    </p:spTree>
    <p:extLst>
      <p:ext uri="{BB962C8B-B14F-4D97-AF65-F5344CB8AC3E}">
        <p14:creationId xmlns:p14="http://schemas.microsoft.com/office/powerpoint/2010/main" val="156040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a:t>這邊這幾個例子是必須要大專以上學歷畢業才能考的專業證照，而且必須要有證照才能執業或從事相關工作，像是護理科、物理治療科、食品營養科以及近幾年才被規定驗光必須要有驗光師證照而受到重視的視光科，以上若取得證照後等於拿到就業門票，一畢業就可以就業。</a:t>
            </a:r>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5574342-EA57-41ED-A3B3-D75D4C580EF9}" type="slidenum">
              <a:rPr lang="zh-TW" altLang="en-US" smtClean="0"/>
              <a:pPr/>
              <a:t>6</a:t>
            </a:fld>
            <a:endParaRPr lang="zh-TW" altLang="en-US"/>
          </a:p>
        </p:txBody>
      </p:sp>
    </p:spTree>
    <p:extLst>
      <p:ext uri="{BB962C8B-B14F-4D97-AF65-F5344CB8AC3E}">
        <p14:creationId xmlns:p14="http://schemas.microsoft.com/office/powerpoint/2010/main" val="189384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a:t>五專相當重視實習課程，像剛剛說的在高年級的時候都會在寒暑假或學期間安排學生到業界實習，像是護理科就會安排到各大醫院實習，餐飲科的學生就會到各大餐廳或飯店實習，輪機科的學生就會有到船上的海上實習，而視光科的學生就會到眼科醫院診所及眼鏡公司去實習，讓他們可以提早熟悉環境，表現良好還有機會能提早卡位。</a:t>
            </a:r>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73B6548-6396-4DE5-B7F0-B522AF9A1E52}" type="slidenum">
              <a:rPr lang="zh-TW" altLang="en-US" smtClean="0"/>
              <a:pPr/>
              <a:t>7</a:t>
            </a:fld>
            <a:endParaRPr lang="zh-TW" altLang="en-US"/>
          </a:p>
        </p:txBody>
      </p:sp>
    </p:spTree>
    <p:extLst>
      <p:ext uri="{BB962C8B-B14F-4D97-AF65-F5344CB8AC3E}">
        <p14:creationId xmlns:p14="http://schemas.microsoft.com/office/powerpoint/2010/main" val="40982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再來是五專的未來發展，畢業後除了可以像高中職畢業一樣可以</a:t>
            </a:r>
            <a:r>
              <a:rPr lang="zh-TW" altLang="en-US"/>
              <a:t>去考普考</a:t>
            </a:r>
            <a:r>
              <a:rPr lang="zh-TW" altLang="en-US" dirty="0"/>
              <a:t>之外，有些科組可以到醫療院所或者是公民營企業去上班，甚至像是有些餐飲科的學生畢業後直接創業的，也有不錯的表現。至於升學的部分，二技是五專升學的主要管道，包含了各校獨招的申請入學以及聯招的技優入學，再來就是大家常說的插大，也就是利用轉學考進入四技學制，或者是畢業三年後也可以直接報考研究所，也是不錯的選擇，最後是出國留學，像是應用外語系的學生，有些畢業後會出國，有些國家的學校是有採認台灣的五專學歷。</a:t>
            </a:r>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8</a:t>
            </a:fld>
            <a:endParaRPr lang="zh-TW" altLang="en-US"/>
          </a:p>
        </p:txBody>
      </p:sp>
    </p:spTree>
    <p:extLst>
      <p:ext uri="{BB962C8B-B14F-4D97-AF65-F5344CB8AC3E}">
        <p14:creationId xmlns:p14="http://schemas.microsoft.com/office/powerpoint/2010/main" val="285257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9</a:t>
            </a:fld>
            <a:endParaRPr lang="zh-TW" altLang="en-US"/>
          </a:p>
        </p:txBody>
      </p:sp>
    </p:spTree>
    <p:extLst>
      <p:ext uri="{BB962C8B-B14F-4D97-AF65-F5344CB8AC3E}">
        <p14:creationId xmlns:p14="http://schemas.microsoft.com/office/powerpoint/2010/main" val="99812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b="1" dirty="0" smtClean="0">
                <a:solidFill>
                  <a:srgbClr val="FF0000"/>
                </a:solidFill>
                <a:latin typeface="標楷體" panose="03000509000000000000" pitchFamily="65" charset="-120"/>
                <a:cs typeface="Arial Unicode MS" panose="020B0604020202020204" pitchFamily="34" charset="-120"/>
              </a:rPr>
              <a:t>在專四及專五期間</a:t>
            </a:r>
            <a:r>
              <a:rPr lang="zh-TW" altLang="en-US" sz="1200" dirty="0" smtClean="0">
                <a:latin typeface="標楷體" panose="03000509000000000000" pitchFamily="65" charset="-120"/>
                <a:cs typeface="Arial Unicode MS" panose="020B0604020202020204" pitchFamily="34" charset="-120"/>
              </a:rPr>
              <a:t>，請企業提供學生第</a:t>
            </a:r>
            <a:r>
              <a:rPr lang="en-US" altLang="zh-TW" sz="1200" dirty="0" smtClean="0">
                <a:latin typeface="標楷體" panose="03000509000000000000" pitchFamily="65" charset="-120"/>
                <a:cs typeface="Arial Unicode MS" panose="020B0604020202020204" pitchFamily="34" charset="-120"/>
              </a:rPr>
              <a:t>1</a:t>
            </a:r>
            <a:r>
              <a:rPr lang="zh-TW" altLang="en-US" sz="1200" dirty="0" smtClean="0">
                <a:latin typeface="標楷體" panose="03000509000000000000" pitchFamily="65" charset="-120"/>
                <a:cs typeface="Arial Unicode MS" panose="020B0604020202020204" pitchFamily="34" charset="-120"/>
              </a:rPr>
              <a:t>年非實習期間</a:t>
            </a:r>
            <a:r>
              <a:rPr lang="zh-TW" altLang="en-US" sz="1200" dirty="0" smtClean="0">
                <a:solidFill>
                  <a:srgbClr val="FF0000"/>
                </a:solidFill>
                <a:latin typeface="標楷體" panose="03000509000000000000" pitchFamily="65" charset="-120"/>
                <a:cs typeface="Arial Unicode MS" panose="020B0604020202020204" pitchFamily="34" charset="-120"/>
              </a:rPr>
              <a:t>每月至少</a:t>
            </a:r>
            <a:r>
              <a:rPr lang="en-US" altLang="zh-TW" sz="1200" dirty="0" smtClean="0">
                <a:solidFill>
                  <a:srgbClr val="FF0000"/>
                </a:solidFill>
                <a:latin typeface="標楷體" panose="03000509000000000000" pitchFamily="65" charset="-120"/>
                <a:cs typeface="Arial Unicode MS" panose="020B0604020202020204" pitchFamily="34" charset="-120"/>
              </a:rPr>
              <a:t>6,000</a:t>
            </a:r>
            <a:r>
              <a:rPr lang="zh-TW" altLang="en-US" sz="1200" dirty="0" smtClean="0">
                <a:solidFill>
                  <a:srgbClr val="FF0000"/>
                </a:solidFill>
                <a:latin typeface="標楷體" panose="03000509000000000000" pitchFamily="65" charset="-120"/>
                <a:cs typeface="Arial Unicode MS" panose="020B0604020202020204" pitchFamily="34" charset="-120"/>
              </a:rPr>
              <a:t>元</a:t>
            </a:r>
            <a:r>
              <a:rPr lang="zh-TW" altLang="en-US" sz="1200" dirty="0" smtClean="0">
                <a:latin typeface="標楷體" panose="03000509000000000000" pitchFamily="65" charset="-120"/>
                <a:cs typeface="Arial Unicode MS" panose="020B0604020202020204" pitchFamily="34" charset="-120"/>
              </a:rPr>
              <a:t>之生活獎學金及第</a:t>
            </a:r>
            <a:r>
              <a:rPr lang="en-US" altLang="zh-TW" sz="1200" dirty="0" smtClean="0">
                <a:latin typeface="標楷體" panose="03000509000000000000" pitchFamily="65" charset="-120"/>
                <a:cs typeface="Arial Unicode MS" panose="020B0604020202020204" pitchFamily="34" charset="-120"/>
              </a:rPr>
              <a:t>2</a:t>
            </a:r>
            <a:r>
              <a:rPr lang="zh-TW" altLang="en-US" sz="1200" dirty="0" smtClean="0">
                <a:latin typeface="標楷體" panose="03000509000000000000" pitchFamily="65" charset="-120"/>
                <a:cs typeface="Arial Unicode MS" panose="020B0604020202020204" pitchFamily="34" charset="-120"/>
              </a:rPr>
              <a:t>年實習期間給予基本工資以上之實習津貼，教育部補助</a:t>
            </a:r>
            <a:r>
              <a:rPr lang="en-US" altLang="zh-TW" sz="1200" dirty="0" smtClean="0">
                <a:latin typeface="標楷體" panose="03000509000000000000" pitchFamily="65" charset="-120"/>
                <a:cs typeface="Arial Unicode MS" panose="020B0604020202020204" pitchFamily="34" charset="-120"/>
              </a:rPr>
              <a:t>2</a:t>
            </a:r>
            <a:r>
              <a:rPr lang="zh-TW" altLang="en-US" sz="1200" dirty="0" smtClean="0">
                <a:latin typeface="標楷體" panose="03000509000000000000" pitchFamily="65" charset="-120"/>
                <a:cs typeface="Arial Unicode MS" panose="020B0604020202020204" pitchFamily="34" charset="-120"/>
              </a:rPr>
              <a:t>年就業獎學金</a:t>
            </a:r>
            <a:r>
              <a:rPr lang="en-US" altLang="zh-TW" sz="1200" dirty="0" smtClean="0">
                <a:latin typeface="標楷體" panose="03000509000000000000" pitchFamily="65" charset="-120"/>
                <a:cs typeface="Arial Unicode MS" panose="020B0604020202020204" pitchFamily="34" charset="-120"/>
              </a:rPr>
              <a:t>(</a:t>
            </a:r>
            <a:r>
              <a:rPr lang="zh-TW" altLang="en-US" sz="1200" dirty="0" smtClean="0">
                <a:latin typeface="標楷體" panose="03000509000000000000" pitchFamily="65" charset="-120"/>
                <a:cs typeface="Arial Unicode MS" panose="020B0604020202020204" pitchFamily="34" charset="-120"/>
              </a:rPr>
              <a:t>學雜費</a:t>
            </a:r>
            <a:r>
              <a:rPr lang="en-US" altLang="zh-TW" sz="1200" dirty="0" smtClean="0">
                <a:latin typeface="標楷體" panose="03000509000000000000" pitchFamily="65" charset="-120"/>
                <a:cs typeface="Arial Unicode MS" panose="020B0604020202020204" pitchFamily="34" charset="-120"/>
              </a:rPr>
              <a:t>)</a:t>
            </a:r>
            <a:r>
              <a:rPr lang="zh-TW" altLang="en-US" sz="1200" dirty="0" smtClean="0">
                <a:latin typeface="標楷體" panose="03000509000000000000" pitchFamily="65" charset="-120"/>
                <a:cs typeface="Arial Unicode MS" panose="020B0604020202020204" pitchFamily="34" charset="-120"/>
              </a:rPr>
              <a:t>，學生畢業後應就業</a:t>
            </a:r>
            <a:r>
              <a:rPr lang="en-US" altLang="zh-TW" sz="1200" dirty="0" smtClean="0">
                <a:latin typeface="標楷體" panose="03000509000000000000" pitchFamily="65" charset="-120"/>
                <a:cs typeface="Arial Unicode MS" panose="020B0604020202020204" pitchFamily="34" charset="-120"/>
              </a:rPr>
              <a:t>2</a:t>
            </a:r>
            <a:r>
              <a:rPr lang="zh-TW" altLang="en-US" sz="1200" dirty="0" smtClean="0">
                <a:latin typeface="標楷體" panose="03000509000000000000" pitchFamily="65" charset="-120"/>
                <a:cs typeface="Arial Unicode MS" panose="020B0604020202020204" pitchFamily="34" charset="-120"/>
              </a:rPr>
              <a:t>年。</a:t>
            </a:r>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10</a:t>
            </a:fld>
            <a:endParaRPr lang="zh-TW" altLang="en-US"/>
          </a:p>
        </p:txBody>
      </p:sp>
    </p:spTree>
    <p:extLst>
      <p:ext uri="{BB962C8B-B14F-4D97-AF65-F5344CB8AC3E}">
        <p14:creationId xmlns:p14="http://schemas.microsoft.com/office/powerpoint/2010/main" val="48685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13</a:t>
            </a:fld>
            <a:endParaRPr lang="zh-TW" altLang="en-US"/>
          </a:p>
        </p:txBody>
      </p:sp>
    </p:spTree>
    <p:extLst>
      <p:ext uri="{BB962C8B-B14F-4D97-AF65-F5344CB8AC3E}">
        <p14:creationId xmlns:p14="http://schemas.microsoft.com/office/powerpoint/2010/main" val="27990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9C65953F-76C5-4322-BAC2-81CA07D56A4F}" type="datetime1">
              <a:rPr lang="zh-TW" altLang="en-US" smtClean="0"/>
              <a:t>2020/11/13</a:t>
            </a:fld>
            <a:endParaRPr lang="zh-TW" altLang="en-US"/>
          </a:p>
        </p:txBody>
      </p:sp>
      <p:sp>
        <p:nvSpPr>
          <p:cNvPr id="5" name="頁尾版面配置區 4"/>
          <p:cNvSpPr>
            <a:spLocks noGrp="1"/>
          </p:cNvSpPr>
          <p:nvPr>
            <p:ph type="ftr" sz="quarter" idx="1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5F79ED3B-6C52-40F2-B133-EA0B586BB6BB}" type="slidenum">
              <a:rPr lang="zh-TW" altLang="en-US"/>
              <a:pPr>
                <a:defRPr/>
              </a:pPr>
              <a:t>‹#›</a:t>
            </a:fld>
            <a:endParaRPr lang="zh-TW" altLang="en-US"/>
          </a:p>
        </p:txBody>
      </p:sp>
      <p:sp>
        <p:nvSpPr>
          <p:cNvPr id="7" name="矩形 6"/>
          <p:cNvSpPr/>
          <p:nvPr userDrawn="1"/>
        </p:nvSpPr>
        <p:spPr>
          <a:xfrm>
            <a:off x="1" y="4919060"/>
            <a:ext cx="9143999" cy="1940712"/>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8" name="矩形 7"/>
          <p:cNvSpPr/>
          <p:nvPr userDrawn="1"/>
        </p:nvSpPr>
        <p:spPr>
          <a:xfrm flipH="1" flipV="1">
            <a:off x="3" y="464792"/>
            <a:ext cx="9143999" cy="36000"/>
          </a:xfrm>
          <a:prstGeom prst="rect">
            <a:avLst/>
          </a:prstGeom>
          <a:gradFill>
            <a:gsLst>
              <a:gs pos="16000">
                <a:schemeClr val="tx1"/>
              </a:gs>
              <a:gs pos="100000">
                <a:srgbClr val="660032"/>
              </a:gs>
              <a:gs pos="58000">
                <a:srgbClr val="FFFF00"/>
              </a:gs>
              <a:gs pos="42000">
                <a:srgbClr val="660032"/>
              </a:gs>
              <a:gs pos="72994">
                <a:srgbClr val="FFFF00"/>
              </a:gs>
              <a:gs pos="100000">
                <a:srgbClr val="FFFF00"/>
              </a:gs>
            </a:gsLst>
            <a:lin ang="108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37838448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E835561-D326-4492-897B-1768F30A6D29}" type="datetime1">
              <a:rPr lang="zh-TW" altLang="en-US" smtClean="0"/>
              <a:t>2020/11/13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9A1AFD7-3812-45CF-8ADE-FC107F9941DD}" type="slidenum">
              <a:rPr lang="zh-TW" altLang="en-US"/>
              <a:pPr>
                <a:defRPr/>
              </a:pPr>
              <a:t>‹#›</a:t>
            </a:fld>
            <a:endParaRPr lang="zh-TW" altLang="en-US"/>
          </a:p>
        </p:txBody>
      </p:sp>
      <p:sp>
        <p:nvSpPr>
          <p:cNvPr id="7" name="矩形 6"/>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5853035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6B61550-8174-4DFA-BAFD-73A7ACCC5D2C}" type="datetime1">
              <a:rPr lang="zh-TW" altLang="en-US" smtClean="0"/>
              <a:t>2020/11/13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1374503-F67A-4AF6-AA92-AC7D5BD026F3}" type="slidenum">
              <a:rPr lang="zh-TW" altLang="en-US"/>
              <a:pPr>
                <a:defRPr/>
              </a:pPr>
              <a:t>‹#›</a:t>
            </a:fld>
            <a:endParaRPr lang="zh-TW" altLang="en-US"/>
          </a:p>
        </p:txBody>
      </p:sp>
      <p:sp>
        <p:nvSpPr>
          <p:cNvPr id="7" name="矩形 6"/>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11486733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aption" userDrawn="1">
  <p:cSld name="Caption">
    <p:bg>
      <p:bgPr>
        <a:solidFill>
          <a:schemeClr val="bg1"/>
        </a:solidFill>
        <a:effectLst/>
      </p:bgPr>
    </p:bg>
    <p:spTree>
      <p:nvGrpSpPr>
        <p:cNvPr id="1" name="Shape 327"/>
        <p:cNvGrpSpPr/>
        <p:nvPr/>
      </p:nvGrpSpPr>
      <p:grpSpPr>
        <a:xfrm>
          <a:off x="0" y="0"/>
          <a:ext cx="0" cy="0"/>
          <a:chOff x="0" y="0"/>
          <a:chExt cx="0" cy="0"/>
        </a:xfrm>
      </p:grpSpPr>
      <p:sp>
        <p:nvSpPr>
          <p:cNvPr id="3" name="矩形 2"/>
          <p:cNvSpPr/>
          <p:nvPr userDrawn="1"/>
        </p:nvSpPr>
        <p:spPr>
          <a:xfrm>
            <a:off x="8568367" y="6489802"/>
            <a:ext cx="561372" cy="369332"/>
          </a:xfrm>
          <a:prstGeom prst="rect">
            <a:avLst/>
          </a:prstGeom>
        </p:spPr>
        <p:txBody>
          <a:bodyPr wrap="square">
            <a:spAutoFit/>
          </a:bodyPr>
          <a:lstStyle/>
          <a:p>
            <a:pPr algn="r"/>
            <a:fld id="{97733547-C233-4ECF-87BB-4C2671E03F78}" type="slidenum">
              <a:rPr lang="zh-TW" altLang="en-US" sz="1800" b="1" smtClean="0">
                <a:solidFill>
                  <a:srgbClr val="002060"/>
                </a:solidFill>
                <a:effectLst/>
              </a:rPr>
              <a:pPr algn="r"/>
              <a:t>‹#›</a:t>
            </a:fld>
            <a:endParaRPr lang="zh-TW" altLang="en-US" sz="1800" b="1" dirty="0">
              <a:solidFill>
                <a:srgbClr val="002060"/>
              </a:solidFill>
              <a:effectLst/>
            </a:endParaRPr>
          </a:p>
        </p:txBody>
      </p:sp>
    </p:spTree>
    <p:extLst>
      <p:ext uri="{BB962C8B-B14F-4D97-AF65-F5344CB8AC3E}">
        <p14:creationId xmlns:p14="http://schemas.microsoft.com/office/powerpoint/2010/main" val="41220793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CE6FD3F6-A497-49BB-984C-21ACAB8EE32C}" type="datetime1">
              <a:rPr lang="zh-TW" altLang="en-US" smtClean="0"/>
              <a:t>2020/11/13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CF6C782-A86A-45BB-B3F6-D32D537A4B8D}" type="slidenum">
              <a:rPr lang="zh-TW" altLang="en-US"/>
              <a:pPr>
                <a:defRPr/>
              </a:pPr>
              <a:t>‹#›</a:t>
            </a:fld>
            <a:endParaRPr lang="zh-TW" altLang="en-US"/>
          </a:p>
        </p:txBody>
      </p:sp>
      <p:sp>
        <p:nvSpPr>
          <p:cNvPr id="7" name="矩形 6"/>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2561185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2753DEF-273D-411F-B2CF-1F0640245E62}" type="datetime1">
              <a:rPr lang="zh-TW" altLang="en-US" smtClean="0"/>
              <a:t>2020/11/13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1B2E5C8-1525-4FA2-A623-8FB5AA55F7F0}" type="slidenum">
              <a:rPr lang="zh-TW" altLang="en-US"/>
              <a:pPr>
                <a:defRPr/>
              </a:pPr>
              <a:t>‹#›</a:t>
            </a:fld>
            <a:endParaRPr lang="zh-TW" altLang="en-US"/>
          </a:p>
        </p:txBody>
      </p:sp>
      <p:sp>
        <p:nvSpPr>
          <p:cNvPr id="9" name="矩形 8"/>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1694297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577F6990-41DB-4D84-A105-6F29181A5FC5}" type="datetime1">
              <a:rPr lang="zh-TW" altLang="en-US" smtClean="0"/>
              <a:t>2020/11/13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EB208A6-EFA5-4124-8B23-61E876C9228C}" type="slidenum">
              <a:rPr lang="zh-TW" altLang="en-US"/>
              <a:pPr>
                <a:defRPr/>
              </a:pPr>
              <a:t>‹#›</a:t>
            </a:fld>
            <a:endParaRPr lang="zh-TW" altLang="en-US"/>
          </a:p>
        </p:txBody>
      </p:sp>
      <p:sp>
        <p:nvSpPr>
          <p:cNvPr id="8" name="矩形 7"/>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5541425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8F7CA707-76B2-4DE4-9224-2FC5291E39B8}" type="datetime1">
              <a:rPr lang="zh-TW" altLang="en-US" smtClean="0"/>
              <a:t>2020/11/13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576C4A6-D3F7-491A-AC09-B2C3F21F45D0}" type="slidenum">
              <a:rPr lang="zh-TW" altLang="en-US"/>
              <a:pPr>
                <a:defRPr/>
              </a:pPr>
              <a:t>‹#›</a:t>
            </a:fld>
            <a:endParaRPr lang="zh-TW" altLang="en-US"/>
          </a:p>
        </p:txBody>
      </p:sp>
      <p:sp>
        <p:nvSpPr>
          <p:cNvPr id="10" name="矩形 9"/>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11" name="圖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17389677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9680403C-FB90-4557-B73E-93F5788FDBC8}" type="datetime1">
              <a:rPr lang="zh-TW" altLang="en-US" smtClean="0"/>
              <a:t>2020/11/13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3389D979-77D4-4AA7-9D0B-5088B9A32813}" type="slidenum">
              <a:rPr lang="zh-TW" altLang="en-US"/>
              <a:pPr>
                <a:defRPr/>
              </a:pPr>
              <a:t>‹#›</a:t>
            </a:fld>
            <a:endParaRPr lang="zh-TW" altLang="en-US"/>
          </a:p>
        </p:txBody>
      </p:sp>
      <p:sp>
        <p:nvSpPr>
          <p:cNvPr id="6" name="矩形 5"/>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471639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3855D14-F8FC-4DCC-A8B6-CF726CCABAC2}" type="datetime1">
              <a:rPr lang="zh-TW" altLang="en-US" smtClean="0"/>
              <a:t>2020/11/13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5E02930-21AB-4DEA-8935-0C3D02CCBCBE}" type="slidenum">
              <a:rPr lang="zh-TW" altLang="en-US"/>
              <a:pPr>
                <a:defRPr/>
              </a:pPr>
              <a:t>‹#›</a:t>
            </a:fld>
            <a:endParaRPr lang="zh-TW" altLang="en-US"/>
          </a:p>
        </p:txBody>
      </p:sp>
      <p:sp>
        <p:nvSpPr>
          <p:cNvPr id="5" name="矩形 4"/>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4151172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5E943F-8B83-4BB1-9296-94A8099C5881}" type="datetime1">
              <a:rPr lang="zh-TW" altLang="en-US" smtClean="0"/>
              <a:t>2020/11/13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444EC7F-22C7-4D9F-9CF1-3F078E38E64C}" type="slidenum">
              <a:rPr lang="zh-TW" altLang="en-US"/>
              <a:pPr>
                <a:defRPr/>
              </a:pPr>
              <a:t>‹#›</a:t>
            </a:fld>
            <a:endParaRPr lang="zh-TW" altLang="en-US"/>
          </a:p>
        </p:txBody>
      </p:sp>
      <p:sp>
        <p:nvSpPr>
          <p:cNvPr id="8" name="矩形 7"/>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6913469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2596F00-4488-4484-B9F9-09E20E2BF8F9}" type="datetime1">
              <a:rPr lang="zh-TW" altLang="en-US" smtClean="0"/>
              <a:t>2020/11/13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204E7CB-9088-49FF-BB4B-9344440AD2B1}" type="slidenum">
              <a:rPr lang="zh-TW" altLang="en-US"/>
              <a:pPr>
                <a:defRPr/>
              </a:pPr>
              <a:t>‹#›</a:t>
            </a:fld>
            <a:endParaRPr lang="zh-TW" altLang="en-US"/>
          </a:p>
        </p:txBody>
      </p:sp>
      <p:sp>
        <p:nvSpPr>
          <p:cNvPr id="8" name="矩形 7"/>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19166364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fld id="{D014ECA8-761C-454C-8E2D-ED5FEB9040DF}" type="datetime1">
              <a:rPr lang="zh-TW" altLang="en-US" smtClean="0"/>
              <a:t>2020/11/13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anose="020F0502020204030204" pitchFamily="34" charset="0"/>
              </a:defRPr>
            </a:lvl1pPr>
          </a:lstStyle>
          <a:p>
            <a:pPr>
              <a:defRPr/>
            </a:pPr>
            <a:fld id="{9B04441D-CEAB-4AD7-9380-B95EB34EE8C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hyperlink" Target="http://www.techadmi.edu.tw/"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244343" y="1524443"/>
            <a:ext cx="8655307" cy="2455818"/>
          </a:xfrm>
          <a:prstGeom prst="rect">
            <a:avLst/>
          </a:prstGeom>
          <a:noFill/>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TW"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110</a:t>
            </a:r>
            <a:r>
              <a:rPr lang="zh-TW" altLang="en-US"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學年度</a:t>
            </a:r>
            <a:endParaRPr lang="en-US" altLang="zh-TW"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endParaRPr>
          </a:p>
          <a:p>
            <a:pPr algn="ctr">
              <a:lnSpc>
                <a:spcPct val="100000"/>
              </a:lnSpc>
            </a:pPr>
            <a:r>
              <a:rPr lang="zh-TW" altLang="en-US"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rPr>
              <a:t>五專多元入學招生管道簡介</a:t>
            </a:r>
            <a:endParaRPr lang="zh-TW" altLang="en-US" sz="4800" b="1" dirty="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endParaRPr>
          </a:p>
        </p:txBody>
      </p:sp>
      <p:sp>
        <p:nvSpPr>
          <p:cNvPr id="8" name="矩形 7"/>
          <p:cNvSpPr/>
          <p:nvPr/>
        </p:nvSpPr>
        <p:spPr>
          <a:xfrm>
            <a:off x="2826504" y="5250542"/>
            <a:ext cx="4134466" cy="523220"/>
          </a:xfrm>
          <a:prstGeom prst="rect">
            <a:avLst/>
          </a:prstGeom>
        </p:spPr>
        <p:txBody>
          <a:bodyPr wrap="none">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4164211" y="6306128"/>
            <a:ext cx="1459053" cy="400110"/>
          </a:xfrm>
          <a:prstGeom prst="rect">
            <a:avLst/>
          </a:prstGeom>
        </p:spPr>
        <p:txBody>
          <a:bodyPr wrap="none">
            <a:spAutoFit/>
          </a:bodyPr>
          <a:lstStyle/>
          <a:p>
            <a:pPr algn="ctr"/>
            <a:r>
              <a:rPr lang="en-US" altLang="zh-TW" sz="2000" b="1" dirty="0" smtClean="0">
                <a:solidFill>
                  <a:schemeClr val="bg1"/>
                </a:solidFill>
                <a:latin typeface="微軟正黑體" panose="020B0604030504040204" pitchFamily="34" charset="-120"/>
                <a:ea typeface="微軟正黑體" panose="020B0604030504040204" pitchFamily="34" charset="-120"/>
              </a:rPr>
              <a:t>109</a:t>
            </a:r>
            <a:r>
              <a:rPr lang="zh-TW" altLang="en-US" sz="2000" b="1" dirty="0" smtClean="0">
                <a:solidFill>
                  <a:schemeClr val="bg1"/>
                </a:solidFill>
                <a:latin typeface="微軟正黑體" panose="020B0604030504040204" pitchFamily="34" charset="-120"/>
                <a:ea typeface="微軟正黑體" panose="020B0604030504040204" pitchFamily="34" charset="-120"/>
              </a:rPr>
              <a:t>年</a:t>
            </a:r>
            <a:r>
              <a:rPr lang="en-US" altLang="zh-TW" sz="2000" b="1" dirty="0" smtClean="0">
                <a:solidFill>
                  <a:schemeClr val="bg1"/>
                </a:solidFill>
                <a:latin typeface="微軟正黑體" panose="020B0604030504040204" pitchFamily="34" charset="-120"/>
                <a:ea typeface="微軟正黑體" panose="020B0604030504040204" pitchFamily="34" charset="-120"/>
              </a:rPr>
              <a:t>11</a:t>
            </a:r>
            <a:r>
              <a:rPr lang="zh-TW" altLang="en-US" sz="2000" b="1" dirty="0" smtClean="0">
                <a:solidFill>
                  <a:schemeClr val="bg1"/>
                </a:solidFill>
                <a:latin typeface="微軟正黑體" panose="020B0604030504040204" pitchFamily="34" charset="-120"/>
                <a:ea typeface="微軟正黑體" panose="020B0604030504040204" pitchFamily="34" charset="-120"/>
              </a:rPr>
              <a:t>月</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2152786" y="5165798"/>
            <a:ext cx="779774" cy="681423"/>
            <a:chOff x="1007451" y="4671417"/>
            <a:chExt cx="1457983" cy="1274091"/>
          </a:xfrm>
        </p:grpSpPr>
        <p:sp>
          <p:nvSpPr>
            <p:cNvPr id="11" name="橢圓 10"/>
            <p:cNvSpPr/>
            <p:nvPr/>
          </p:nvSpPr>
          <p:spPr>
            <a:xfrm>
              <a:off x="1074339" y="4681092"/>
              <a:ext cx="1264416" cy="1264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451" y="4671417"/>
              <a:ext cx="1457983" cy="1214986"/>
            </a:xfrm>
            <a:prstGeom prst="rect">
              <a:avLst/>
            </a:prstGeom>
          </p:spPr>
        </p:pic>
      </p:grpSp>
      <p:sp>
        <p:nvSpPr>
          <p:cNvPr id="13" name="矩形 12"/>
          <p:cNvSpPr/>
          <p:nvPr/>
        </p:nvSpPr>
        <p:spPr>
          <a:xfrm>
            <a:off x="2939777" y="5809112"/>
            <a:ext cx="3907921" cy="461665"/>
          </a:xfrm>
          <a:prstGeom prst="rect">
            <a:avLst/>
          </a:prstGeom>
        </p:spPr>
        <p:txBody>
          <a:bodyPr wrap="square">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黃品凱  組員</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5F79ED3B-6C52-40F2-B133-EA0B586BB6BB}" type="slidenum">
              <a:rPr lang="zh-TW" altLang="en-US" smtClean="0"/>
              <a:pPr>
                <a:defRPr/>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575" y="836712"/>
            <a:ext cx="6882850" cy="35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761465858"/>
              </p:ext>
            </p:extLst>
          </p:nvPr>
        </p:nvGraphicFramePr>
        <p:xfrm>
          <a:off x="1082626" y="4482072"/>
          <a:ext cx="6978748" cy="2021840"/>
        </p:xfrm>
        <a:graphic>
          <a:graphicData uri="http://schemas.openxmlformats.org/drawingml/2006/table">
            <a:tbl>
              <a:tblPr firstRow="1" bandRow="1">
                <a:tableStyleId>{5C22544A-7EE6-4342-B048-85BDC9FD1C3A}</a:tableStyleId>
              </a:tblPr>
              <a:tblGrid>
                <a:gridCol w="1483836">
                  <a:extLst>
                    <a:ext uri="{9D8B030D-6E8A-4147-A177-3AD203B41FA5}">
                      <a16:colId xmlns:a16="http://schemas.microsoft.com/office/drawing/2014/main" xmlns="" val="20000"/>
                    </a:ext>
                  </a:extLst>
                </a:gridCol>
                <a:gridCol w="2005538">
                  <a:extLst>
                    <a:ext uri="{9D8B030D-6E8A-4147-A177-3AD203B41FA5}">
                      <a16:colId xmlns:a16="http://schemas.microsoft.com/office/drawing/2014/main" xmlns="" val="20001"/>
                    </a:ext>
                  </a:extLst>
                </a:gridCol>
                <a:gridCol w="1744687">
                  <a:extLst>
                    <a:ext uri="{9D8B030D-6E8A-4147-A177-3AD203B41FA5}">
                      <a16:colId xmlns:a16="http://schemas.microsoft.com/office/drawing/2014/main" xmlns="" val="20002"/>
                    </a:ext>
                  </a:extLst>
                </a:gridCol>
                <a:gridCol w="1744687">
                  <a:extLst>
                    <a:ext uri="{9D8B030D-6E8A-4147-A177-3AD203B41FA5}">
                      <a16:colId xmlns:a16="http://schemas.microsoft.com/office/drawing/2014/main" xmlns="" val="20003"/>
                    </a:ext>
                  </a:extLst>
                </a:gridCol>
              </a:tblGrid>
              <a:tr h="370840">
                <a:tc>
                  <a:txBody>
                    <a:bodyPr/>
                    <a:lstStyle/>
                    <a:p>
                      <a:pPr algn="ct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dirty="0" smtClean="0">
                          <a:latin typeface="Times New Roman" pitchFamily="18" charset="0"/>
                          <a:ea typeface="微軟正黑體" pitchFamily="34" charset="-120"/>
                          <a:cs typeface="Times New Roman" pitchFamily="18" charset="0"/>
                        </a:rPr>
                        <a:t>企業</a:t>
                      </a: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dirty="0" smtClean="0">
                          <a:latin typeface="Times New Roman" pitchFamily="18" charset="0"/>
                          <a:ea typeface="微軟正黑體" pitchFamily="34" charset="-120"/>
                          <a:cs typeface="Times New Roman" pitchFamily="18" charset="0"/>
                        </a:rPr>
                        <a:t>教育部</a:t>
                      </a: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dirty="0" smtClean="0">
                          <a:latin typeface="Times New Roman" pitchFamily="18" charset="0"/>
                          <a:ea typeface="微軟正黑體" pitchFamily="34" charset="-120"/>
                          <a:cs typeface="Times New Roman" pitchFamily="18" charset="0"/>
                        </a:rPr>
                        <a:t>學生</a:t>
                      </a: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extLst>
                  <a:ext uri="{0D108BD9-81ED-4DB2-BD59-A6C34878D82A}">
                    <a16:rowId xmlns:a16="http://schemas.microsoft.com/office/drawing/2014/main" xmlns="" val="10000"/>
                  </a:ext>
                </a:extLst>
              </a:tr>
              <a:tr h="370840">
                <a:tc>
                  <a:txBody>
                    <a:bodyPr/>
                    <a:lstStyle/>
                    <a:p>
                      <a:pPr algn="ctr"/>
                      <a:r>
                        <a:rPr lang="zh-TW" altLang="en-US" sz="2800" b="0" dirty="0" smtClean="0">
                          <a:latin typeface="Times New Roman" pitchFamily="18" charset="0"/>
                          <a:ea typeface="微軟正黑體" pitchFamily="34" charset="-120"/>
                          <a:cs typeface="Times New Roman" pitchFamily="18" charset="0"/>
                        </a:rPr>
                        <a:t>專四</a:t>
                      </a:r>
                      <a:endParaRPr lang="zh-TW" altLang="en-US" sz="2800" b="0"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altLang="zh-TW" b="1" dirty="0" smtClean="0">
                          <a:latin typeface="Times New Roman" pitchFamily="18" charset="0"/>
                          <a:ea typeface="微軟正黑體" pitchFamily="34" charset="-120"/>
                          <a:cs typeface="Times New Roman" pitchFamily="18" charset="0"/>
                        </a:rPr>
                        <a:t>$6,000</a:t>
                      </a:r>
                      <a:r>
                        <a:rPr lang="zh-TW" altLang="en-US" b="1" dirty="0" smtClean="0">
                          <a:latin typeface="Times New Roman" pitchFamily="18" charset="0"/>
                          <a:ea typeface="微軟正黑體" pitchFamily="34" charset="-120"/>
                          <a:cs typeface="Times New Roman" pitchFamily="18" charset="0"/>
                        </a:rPr>
                        <a:t>以上</a:t>
                      </a:r>
                      <a:endParaRPr lang="en-US" altLang="zh-TW" b="1" dirty="0" smtClean="0">
                        <a:latin typeface="Times New Roman" pitchFamily="18" charset="0"/>
                        <a:ea typeface="微軟正黑體" pitchFamily="34" charset="-120"/>
                        <a:cs typeface="Times New Roman" pitchFamily="18" charset="0"/>
                      </a:endParaRPr>
                    </a:p>
                    <a:p>
                      <a:pPr algn="ctr"/>
                      <a:r>
                        <a:rPr lang="zh-TW" altLang="en-US" dirty="0" smtClean="0">
                          <a:latin typeface="Times New Roman" pitchFamily="18" charset="0"/>
                          <a:ea typeface="微軟正黑體" pitchFamily="34" charset="-120"/>
                          <a:cs typeface="Times New Roman" pitchFamily="18" charset="0"/>
                        </a:rPr>
                        <a:t>生活獎學金</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50000"/>
                        </a:lnSpc>
                      </a:pPr>
                      <a:r>
                        <a:rPr lang="zh-TW" altLang="en-US" dirty="0" smtClean="0">
                          <a:latin typeface="Times New Roman" pitchFamily="18" charset="0"/>
                          <a:ea typeface="微軟正黑體" pitchFamily="34" charset="-120"/>
                          <a:cs typeface="Times New Roman" pitchFamily="18" charset="0"/>
                        </a:rPr>
                        <a:t>就業獎學金</a:t>
                      </a:r>
                      <a:endParaRPr lang="en-US" altLang="zh-TW" dirty="0" smtClean="0">
                        <a:latin typeface="Times New Roman" pitchFamily="18" charset="0"/>
                        <a:ea typeface="微軟正黑體" pitchFamily="34" charset="-120"/>
                        <a:cs typeface="Times New Roman" pitchFamily="18" charset="0"/>
                      </a:endParaRPr>
                    </a:p>
                    <a:p>
                      <a:pPr algn="ctr">
                        <a:lnSpc>
                          <a:spcPct val="150000"/>
                        </a:lnSpc>
                      </a:pPr>
                      <a:r>
                        <a:rPr lang="en-US" altLang="zh-TW" dirty="0" smtClean="0">
                          <a:latin typeface="Times New Roman" pitchFamily="18" charset="0"/>
                          <a:ea typeface="微軟正黑體" pitchFamily="34" charset="-120"/>
                          <a:cs typeface="Times New Roman" pitchFamily="18" charset="0"/>
                        </a:rPr>
                        <a:t>(</a:t>
                      </a:r>
                      <a:r>
                        <a:rPr lang="zh-TW" altLang="en-US" dirty="0" smtClean="0">
                          <a:latin typeface="Times New Roman" pitchFamily="18" charset="0"/>
                          <a:ea typeface="微軟正黑體" pitchFamily="34" charset="-120"/>
                          <a:cs typeface="Times New Roman" pitchFamily="18" charset="0"/>
                        </a:rPr>
                        <a:t>學雜費補助</a:t>
                      </a:r>
                      <a:r>
                        <a:rPr lang="en-US" altLang="zh-TW" dirty="0" smtClean="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trike="noStrike" baseline="0" dirty="0" smtClean="0">
                          <a:latin typeface="Times New Roman" pitchFamily="18" charset="0"/>
                          <a:ea typeface="微軟正黑體" pitchFamily="34" charset="-120"/>
                          <a:cs typeface="Times New Roman" pitchFamily="18" charset="0"/>
                        </a:rPr>
                        <a:t>在校期間</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0" dirty="0" smtClean="0">
                          <a:latin typeface="Times New Roman" pitchFamily="18" charset="0"/>
                          <a:ea typeface="微軟正黑體" pitchFamily="34" charset="-120"/>
                          <a:cs typeface="Times New Roman" pitchFamily="18" charset="0"/>
                        </a:rPr>
                        <a:t>專五</a:t>
                      </a:r>
                      <a:endParaRPr lang="zh-TW" altLang="en-US" sz="2800" b="0"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zh-TW" altLang="en-US" dirty="0" smtClean="0">
                          <a:latin typeface="Times New Roman" pitchFamily="18" charset="0"/>
                          <a:ea typeface="微軟正黑體" pitchFamily="34" charset="-120"/>
                          <a:cs typeface="Times New Roman" pitchFamily="18" charset="0"/>
                        </a:rPr>
                        <a:t>基本工資以上</a:t>
                      </a:r>
                      <a:endParaRPr lang="en-US" altLang="zh-TW" dirty="0" smtClean="0">
                        <a:latin typeface="Times New Roman" pitchFamily="18" charset="0"/>
                        <a:ea typeface="微軟正黑體" pitchFamily="34" charset="-120"/>
                        <a:cs typeface="Times New Roman" pitchFamily="18" charset="0"/>
                      </a:endParaRPr>
                    </a:p>
                    <a:p>
                      <a:pPr algn="ctr"/>
                      <a:r>
                        <a:rPr lang="zh-TW" altLang="en-US" dirty="0" smtClean="0">
                          <a:latin typeface="Times New Roman" pitchFamily="18" charset="0"/>
                          <a:ea typeface="微軟正黑體" pitchFamily="34" charset="-120"/>
                          <a:cs typeface="Times New Roman" pitchFamily="18" charset="0"/>
                        </a:rPr>
                        <a:t>實習津貼</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TW" altLang="en-US" dirty="0"/>
                    </a:p>
                  </a:txBody>
                  <a:tcPr anchor="ctr"/>
                </a:tc>
                <a:tc>
                  <a:txBody>
                    <a:bodyPr/>
                    <a:lstStyle/>
                    <a:p>
                      <a:pPr algn="ctr"/>
                      <a:r>
                        <a:rPr lang="zh-TW" altLang="en-US" dirty="0" smtClean="0">
                          <a:latin typeface="Times New Roman" pitchFamily="18" charset="0"/>
                          <a:ea typeface="微軟正黑體" pitchFamily="34" charset="-120"/>
                          <a:cs typeface="Times New Roman" pitchFamily="18" charset="0"/>
                        </a:rPr>
                        <a:t>實習期間</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zh-TW" altLang="en-US" dirty="0" smtClean="0">
                          <a:latin typeface="Times New Roman" pitchFamily="18" charset="0"/>
                          <a:ea typeface="微軟正黑體" pitchFamily="34" charset="-120"/>
                          <a:cs typeface="Times New Roman" pitchFamily="18" charset="0"/>
                        </a:rPr>
                        <a:t>畢業後</a:t>
                      </a:r>
                      <a:r>
                        <a:rPr lang="en-US" altLang="zh-TW" b="1" dirty="0" smtClean="0">
                          <a:latin typeface="Times New Roman" pitchFamily="18" charset="0"/>
                          <a:ea typeface="微軟正黑體" pitchFamily="34" charset="-120"/>
                          <a:cs typeface="Times New Roman" pitchFamily="18" charset="0"/>
                        </a:rPr>
                        <a:t>2</a:t>
                      </a:r>
                      <a:r>
                        <a:rPr lang="zh-TW" altLang="en-US" dirty="0" smtClean="0">
                          <a:latin typeface="Times New Roman" pitchFamily="18" charset="0"/>
                          <a:ea typeface="微軟正黑體" pitchFamily="34" charset="-120"/>
                          <a:cs typeface="Times New Roman" pitchFamily="18" charset="0"/>
                        </a:rPr>
                        <a:t>年</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solidFill>
                      <a:srgbClr val="CCECFF"/>
                    </a:solidFill>
                  </a:tcPr>
                </a:tc>
                <a:tc>
                  <a:txBody>
                    <a:bodyPr/>
                    <a:lstStyle/>
                    <a:p>
                      <a:pPr algn="ctr"/>
                      <a:r>
                        <a:rPr lang="zh-TW" altLang="en-US" strike="noStrike" baseline="0" dirty="0" smtClean="0">
                          <a:latin typeface="Times New Roman" pitchFamily="18" charset="0"/>
                          <a:ea typeface="微軟正黑體" pitchFamily="34" charset="-120"/>
                          <a:cs typeface="Times New Roman" pitchFamily="18" charset="0"/>
                        </a:rPr>
                        <a:t>提供正式職缺</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altLang="zh-TW" strike="noStrike" baseline="0" dirty="0" smtClean="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zh-TW" altLang="en-US" dirty="0" smtClean="0">
                          <a:latin typeface="Times New Roman" pitchFamily="18" charset="0"/>
                          <a:ea typeface="微軟正黑體" pitchFamily="34" charset="-120"/>
                          <a:cs typeface="Times New Roman" pitchFamily="18" charset="0"/>
                        </a:rPr>
                        <a:t>至該企業上班</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3"/>
                  </a:ext>
                </a:extLst>
              </a:tr>
            </a:tbl>
          </a:graphicData>
        </a:graphic>
      </p:graphicFrame>
      <p:sp>
        <p:nvSpPr>
          <p:cNvPr id="6" name="矩形 5"/>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五專畢業生投入職場展翅計畫</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BCF6C782-A86A-45BB-B3F6-D32D537A4B8D}" type="slidenum">
              <a:rPr lang="zh-TW" altLang="en-US" smtClean="0"/>
              <a:pPr>
                <a:defRPr/>
              </a:pPr>
              <a:t>10</a:t>
            </a:fld>
            <a:endParaRPr lang="zh-TW" altLang="en-US"/>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貳</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862367" y="2708920"/>
            <a:ext cx="3877985" cy="1569660"/>
          </a:xfrm>
          <a:prstGeom prst="rect">
            <a:avLst/>
          </a:prstGeom>
        </p:spPr>
        <p:txBody>
          <a:bodyPr wrap="none">
            <a:spAutoFit/>
          </a:bodyPr>
          <a:lstStyle/>
          <a:p>
            <a:pPr algn="ctr"/>
            <a:r>
              <a:rPr lang="en-US" altLang="zh-TW" sz="4800" b="1" dirty="0" smtClean="0">
                <a:solidFill>
                  <a:srgbClr val="731F3F"/>
                </a:solidFill>
                <a:latin typeface="微軟正黑體" panose="020B0604030504040204" pitchFamily="34" charset="-120"/>
                <a:ea typeface="微軟正黑體" panose="020B0604030504040204" pitchFamily="34" charset="-120"/>
              </a:rPr>
              <a:t>110</a:t>
            </a:r>
            <a:r>
              <a:rPr lang="zh-TW" altLang="en-US" sz="4800" b="1" dirty="0" smtClean="0">
                <a:solidFill>
                  <a:srgbClr val="731F3F"/>
                </a:solidFill>
                <a:latin typeface="微軟正黑體" panose="020B0604030504040204" pitchFamily="34" charset="-120"/>
                <a:ea typeface="微軟正黑體" panose="020B0604030504040204" pitchFamily="34" charset="-120"/>
              </a:rPr>
              <a:t>學年度</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五專招生簡介</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3145976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內容版面配置區 2"/>
          <p:cNvSpPr>
            <a:spLocks noGrp="1"/>
          </p:cNvSpPr>
          <p:nvPr>
            <p:ph idx="1"/>
          </p:nvPr>
        </p:nvSpPr>
        <p:spPr>
          <a:xfrm>
            <a:off x="457200" y="1046692"/>
            <a:ext cx="8229600" cy="4525963"/>
          </a:xfrm>
        </p:spPr>
        <p:txBody>
          <a:bodyPr/>
          <a:lstStyle/>
          <a:p>
            <a:pPr eaLnBrk="1" hangingPunct="1"/>
            <a:r>
              <a:rPr lang="en-US" altLang="zh-TW" sz="4000" b="1" dirty="0" smtClean="0">
                <a:ea typeface="微軟正黑體" panose="020B0604030504040204" pitchFamily="34" charset="-120"/>
              </a:rPr>
              <a:t>110</a:t>
            </a:r>
            <a:r>
              <a:rPr lang="zh-TW" altLang="en-US" sz="4000" b="1" dirty="0" smtClean="0">
                <a:ea typeface="微軟正黑體" panose="020B0604030504040204" pitchFamily="34" charset="-120"/>
              </a:rPr>
              <a:t>學年</a:t>
            </a:r>
            <a:r>
              <a:rPr lang="zh-TW" altLang="en-US" sz="4000" b="1" dirty="0">
                <a:ea typeface="微軟正黑體" panose="020B0604030504040204" pitchFamily="34" charset="-120"/>
              </a:rPr>
              <a:t>度</a:t>
            </a:r>
            <a:r>
              <a:rPr lang="zh-TW" altLang="en-US" sz="2800" dirty="0">
                <a:ea typeface="微軟正黑體" panose="020B0604030504040204" pitchFamily="34" charset="-120"/>
              </a:rPr>
              <a:t>五專部招生學校計有國立臺北科技大學、國立臺中科技大學、國立高雄科技大學等</a:t>
            </a:r>
            <a:r>
              <a:rPr lang="en-US" altLang="zh-TW" sz="2800" dirty="0" smtClean="0">
                <a:ea typeface="微軟正黑體" panose="020B0604030504040204" pitchFamily="34" charset="-120"/>
              </a:rPr>
              <a:t>44</a:t>
            </a:r>
            <a:r>
              <a:rPr lang="zh-TW" altLang="en-US" sz="2800" dirty="0" smtClean="0">
                <a:ea typeface="微軟正黑體" panose="020B0604030504040204" pitchFamily="34" charset="-120"/>
              </a:rPr>
              <a:t>所學校，</a:t>
            </a:r>
            <a:r>
              <a:rPr lang="zh-TW" altLang="en-US" sz="2800" dirty="0">
                <a:ea typeface="微軟正黑體" panose="020B0604030504040204" pitchFamily="34" charset="-120"/>
              </a:rPr>
              <a:t>包含</a:t>
            </a:r>
            <a:r>
              <a:rPr lang="en-US" altLang="zh-TW" sz="2800" dirty="0">
                <a:solidFill>
                  <a:srgbClr val="FF0000"/>
                </a:solidFill>
                <a:ea typeface="微軟正黑體" panose="020B0604030504040204" pitchFamily="34" charset="-120"/>
              </a:rPr>
              <a:t>9</a:t>
            </a:r>
            <a:r>
              <a:rPr lang="zh-TW" altLang="en-US" sz="2800" dirty="0">
                <a:ea typeface="微軟正黑體" panose="020B0604030504040204" pitchFamily="34" charset="-120"/>
              </a:rPr>
              <a:t>所</a:t>
            </a:r>
            <a:r>
              <a:rPr lang="zh-TW" altLang="en-US" sz="2800" dirty="0" smtClean="0">
                <a:ea typeface="微軟正黑體" panose="020B0604030504040204" pitchFamily="34" charset="-120"/>
              </a:rPr>
              <a:t>國立、</a:t>
            </a:r>
            <a:r>
              <a:rPr lang="en-US" altLang="zh-TW" sz="2800" dirty="0" smtClean="0">
                <a:solidFill>
                  <a:srgbClr val="FF0000"/>
                </a:solidFill>
                <a:ea typeface="微軟正黑體" panose="020B0604030504040204" pitchFamily="34" charset="-120"/>
              </a:rPr>
              <a:t>35</a:t>
            </a:r>
            <a:r>
              <a:rPr lang="zh-TW" altLang="en-US" sz="2800" dirty="0" smtClean="0">
                <a:ea typeface="微軟正黑體" panose="020B0604030504040204" pitchFamily="34" charset="-120"/>
              </a:rPr>
              <a:t>所私立，</a:t>
            </a:r>
            <a:r>
              <a:rPr lang="zh-TW" altLang="en-US" sz="2800" dirty="0">
                <a:ea typeface="微軟正黑體" panose="020B0604030504040204" pitchFamily="34" charset="-120"/>
              </a:rPr>
              <a:t>總招生名額共超過</a:t>
            </a:r>
            <a:r>
              <a:rPr lang="en-US" altLang="zh-TW" sz="2800" dirty="0">
                <a:solidFill>
                  <a:srgbClr val="FF0000"/>
                </a:solidFill>
                <a:ea typeface="微軟正黑體" panose="020B0604030504040204" pitchFamily="34" charset="-120"/>
              </a:rPr>
              <a:t>15,000</a:t>
            </a:r>
            <a:r>
              <a:rPr lang="zh-TW" altLang="en-US" sz="2800" dirty="0">
                <a:ea typeface="微軟正黑體" panose="020B0604030504040204" pitchFamily="34" charset="-120"/>
              </a:rPr>
              <a:t>名。</a:t>
            </a:r>
            <a:endParaRPr lang="en-US" altLang="zh-TW" sz="2800" dirty="0">
              <a:ea typeface="微軟正黑體" panose="020B0604030504040204" pitchFamily="34" charset="-120"/>
            </a:endParaRPr>
          </a:p>
        </p:txBody>
      </p:sp>
      <p:grpSp>
        <p:nvGrpSpPr>
          <p:cNvPr id="3" name="群組 2"/>
          <p:cNvGrpSpPr/>
          <p:nvPr/>
        </p:nvGrpSpPr>
        <p:grpSpPr>
          <a:xfrm>
            <a:off x="338622" y="3091046"/>
            <a:ext cx="8466757" cy="3395110"/>
            <a:chOff x="393728" y="3057475"/>
            <a:chExt cx="8466757" cy="3395110"/>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15759"/>
            <a:stretch/>
          </p:blipFill>
          <p:spPr>
            <a:xfrm>
              <a:off x="5964018" y="3057475"/>
              <a:ext cx="2896467" cy="1925450"/>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28" y="3057475"/>
              <a:ext cx="2893437" cy="1925450"/>
            </a:xfrm>
            <a:prstGeom prst="rect">
              <a:avLst/>
            </a:prstGeom>
          </p:spPr>
        </p:pic>
        <p:pic>
          <p:nvPicPr>
            <p:cNvPr id="6" name="圖片 5"/>
            <p:cNvPicPr>
              <a:picLocks noChangeAspect="1"/>
            </p:cNvPicPr>
            <p:nvPr/>
          </p:nvPicPr>
          <p:blipFill rotWithShape="1">
            <a:blip r:embed="rId4" cstate="print">
              <a:lum contrast="-1000"/>
              <a:extLst>
                <a:ext uri="{BEBA8EAE-BF5A-486C-A8C5-ECC9F3942E4B}">
                  <a14:imgProps xmlns:a14="http://schemas.microsoft.com/office/drawing/2010/main">
                    <a14:imgLayer r:embed="rId5">
                      <a14:imgEffect>
                        <a14:sharpenSoften amount="2000"/>
                      </a14:imgEffect>
                      <a14:imgEffect>
                        <a14:brightnessContrast bright="15000"/>
                      </a14:imgEffect>
                    </a14:imgLayer>
                  </a14:imgProps>
                </a:ext>
                <a:ext uri="{28A0092B-C50C-407E-A947-70E740481C1C}">
                  <a14:useLocalDpi xmlns:a14="http://schemas.microsoft.com/office/drawing/2010/main" val="0"/>
                </a:ext>
              </a:extLst>
            </a:blip>
            <a:srcRect l="5900" t="12184" r="1963" b="13234"/>
            <a:stretch/>
          </p:blipFill>
          <p:spPr>
            <a:xfrm>
              <a:off x="2996625" y="4475549"/>
              <a:ext cx="3257933" cy="1977036"/>
            </a:xfrm>
            <a:prstGeom prst="rect">
              <a:avLst/>
            </a:prstGeom>
          </p:spPr>
        </p:pic>
      </p:grpSp>
      <p:sp>
        <p:nvSpPr>
          <p:cNvPr id="8" name="矩形 7"/>
          <p:cNvSpPr/>
          <p:nvPr/>
        </p:nvSpPr>
        <p:spPr>
          <a:xfrm>
            <a:off x="147380" y="92007"/>
            <a:ext cx="7735090"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招生學校概況</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bwMode="auto">
          <a:xfrm>
            <a:off x="244953" y="1916832"/>
            <a:ext cx="3088790" cy="4425231"/>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409675045"/>
              </p:ext>
            </p:extLst>
          </p:nvPr>
        </p:nvGraphicFramePr>
        <p:xfrm>
          <a:off x="57758" y="1981451"/>
          <a:ext cx="3275985" cy="4360611"/>
        </p:xfrm>
        <a:graphic>
          <a:graphicData uri="http://schemas.openxmlformats.org/drawingml/2006/table">
            <a:tbl>
              <a:tblPr bandRow="1">
                <a:tableStyleId>{5C22544A-7EE6-4342-B048-85BDC9FD1C3A}</a:tableStyleId>
              </a:tblPr>
              <a:tblGrid>
                <a:gridCol w="1693245">
                  <a:extLst>
                    <a:ext uri="{9D8B030D-6E8A-4147-A177-3AD203B41FA5}">
                      <a16:colId xmlns:a16="http://schemas.microsoft.com/office/drawing/2014/main" xmlns="" val="20000"/>
                    </a:ext>
                  </a:extLst>
                </a:gridCol>
                <a:gridCol w="1582740">
                  <a:extLst>
                    <a:ext uri="{9D8B030D-6E8A-4147-A177-3AD203B41FA5}">
                      <a16:colId xmlns:a16="http://schemas.microsoft.com/office/drawing/2014/main" xmlns="" val="20001"/>
                    </a:ext>
                  </a:extLst>
                </a:gridCol>
              </a:tblGrid>
              <a:tr h="399212">
                <a:tc>
                  <a:txBody>
                    <a:bodyPr/>
                    <a:lstStyle/>
                    <a:p>
                      <a:pPr algn="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92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敏實科技</a:t>
                      </a: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醒吾科技大學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18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92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華夏科技大學</a:t>
                      </a:r>
                      <a:endPar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992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992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經國管理學院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南亞技術學院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992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蘭陽技術學院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68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臺灣觀光學院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sp>
        <p:nvSpPr>
          <p:cNvPr id="12" name="圓角矩形 11"/>
          <p:cNvSpPr/>
          <p:nvPr/>
        </p:nvSpPr>
        <p:spPr bwMode="auto">
          <a:xfrm>
            <a:off x="5774153" y="1916833"/>
            <a:ext cx="3160998" cy="3600400"/>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24910261"/>
              </p:ext>
            </p:extLst>
          </p:nvPr>
        </p:nvGraphicFramePr>
        <p:xfrm>
          <a:off x="5623868" y="2023314"/>
          <a:ext cx="3311283" cy="3493917"/>
        </p:xfrm>
        <a:graphic>
          <a:graphicData uri="http://schemas.openxmlformats.org/drawingml/2006/table">
            <a:tbl>
              <a:tblPr bandRow="1">
                <a:tableStyleId>{5C22544A-7EE6-4342-B048-85BDC9FD1C3A}</a:tableStyleId>
              </a:tblPr>
              <a:tblGrid>
                <a:gridCol w="1688944">
                  <a:extLst>
                    <a:ext uri="{9D8B030D-6E8A-4147-A177-3AD203B41FA5}">
                      <a16:colId xmlns:a16="http://schemas.microsoft.com/office/drawing/2014/main" xmlns="" val="20000"/>
                    </a:ext>
                  </a:extLst>
                </a:gridCol>
                <a:gridCol w="1622339">
                  <a:extLst>
                    <a:ext uri="{9D8B030D-6E8A-4147-A177-3AD203B41FA5}">
                      <a16:colId xmlns:a16="http://schemas.microsoft.com/office/drawing/2014/main" xmlns="" val="20001"/>
                    </a:ext>
                  </a:extLst>
                </a:gridCol>
              </a:tblGrid>
              <a:tr h="388213">
                <a:tc>
                  <a:txBody>
                    <a:bodyPr/>
                    <a:lstStyle/>
                    <a:p>
                      <a:pPr algn="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8213">
                <a:tc>
                  <a:txBody>
                    <a:bodyPr/>
                    <a:lstStyle/>
                    <a:p>
                      <a:pPr algn="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88213">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大同技術學院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東方設計大學</a:t>
                      </a:r>
                      <a:endPar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18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11" name="圓角矩形 10"/>
          <p:cNvSpPr/>
          <p:nvPr/>
        </p:nvSpPr>
        <p:spPr bwMode="auto">
          <a:xfrm>
            <a:off x="3738833" y="1916833"/>
            <a:ext cx="1666334" cy="2088232"/>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17456340"/>
              </p:ext>
            </p:extLst>
          </p:nvPr>
        </p:nvGraphicFramePr>
        <p:xfrm>
          <a:off x="3707904" y="2023994"/>
          <a:ext cx="1697263" cy="1981070"/>
        </p:xfrm>
        <a:graphic>
          <a:graphicData uri="http://schemas.openxmlformats.org/drawingml/2006/table">
            <a:tbl>
              <a:tblPr bandRow="1">
                <a:tableStyleId>{5C22544A-7EE6-4342-B048-85BDC9FD1C3A}</a:tableStyleId>
              </a:tblPr>
              <a:tblGrid>
                <a:gridCol w="1697263">
                  <a:extLst>
                    <a:ext uri="{9D8B030D-6E8A-4147-A177-3AD203B41FA5}">
                      <a16:colId xmlns:a16="http://schemas.microsoft.com/office/drawing/2014/main" xmlns="" val="20002"/>
                    </a:ext>
                  </a:extLst>
                </a:gridCol>
              </a:tblGrid>
              <a:tr h="396214">
                <a:tc>
                  <a:txBody>
                    <a:bodyPr/>
                    <a:lstStyle/>
                    <a:p>
                      <a:pPr algn="ct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96214">
                <a:tc>
                  <a:txBody>
                    <a:bodyPr/>
                    <a:lstStyle/>
                    <a:p>
                      <a:pPr algn="ct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6214">
                <a:tc>
                  <a:txBody>
                    <a:bodyPr/>
                    <a:lstStyle/>
                    <a:p>
                      <a:pPr algn="ct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96214">
                <a:tc>
                  <a:txBody>
                    <a:bodyPr/>
                    <a:lstStyle/>
                    <a:p>
                      <a:pPr algn="ct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6214">
                <a:tc>
                  <a:txBody>
                    <a:bodyPr/>
                    <a:lstStyle/>
                    <a:p>
                      <a:pPr algn="ct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2" name="圓角矩形 1"/>
          <p:cNvSpPr/>
          <p:nvPr/>
        </p:nvSpPr>
        <p:spPr bwMode="auto">
          <a:xfrm>
            <a:off x="104376" y="1417638"/>
            <a:ext cx="3369944"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北區</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所</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圓角矩形 6"/>
          <p:cNvSpPr/>
          <p:nvPr/>
        </p:nvSpPr>
        <p:spPr bwMode="auto">
          <a:xfrm>
            <a:off x="5630290" y="1417638"/>
            <a:ext cx="344872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南區</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所</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圓角矩形 5"/>
          <p:cNvSpPr/>
          <p:nvPr/>
        </p:nvSpPr>
        <p:spPr bwMode="auto">
          <a:xfrm>
            <a:off x="3662995" y="1417638"/>
            <a:ext cx="1818010"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中區</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所</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矩形 12"/>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學年度招生學校一覽表</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投影片編號版面配置區 9"/>
          <p:cNvSpPr>
            <a:spLocks noGrp="1"/>
          </p:cNvSpPr>
          <p:nvPr>
            <p:ph type="sldNum" sz="quarter" idx="12"/>
          </p:nvPr>
        </p:nvSpPr>
        <p:spPr/>
        <p:txBody>
          <a:bodyPr/>
          <a:lstStyle/>
          <a:p>
            <a:pPr>
              <a:defRPr/>
            </a:pPr>
            <a:fld id="{BCF6C782-A86A-45BB-B3F6-D32D537A4B8D}" type="slidenum">
              <a:rPr lang="zh-TW" altLang="en-US" smtClean="0"/>
              <a:pPr>
                <a:defRPr/>
              </a:pPr>
              <a:t>13</a:t>
            </a:fld>
            <a:endParaRPr lang="zh-TW" altLang="en-US"/>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圖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67459">
            <a:off x="4754504" y="4502120"/>
            <a:ext cx="2389281" cy="1670114"/>
          </a:xfrm>
          <a:prstGeom prst="rect">
            <a:avLst/>
          </a:prstGeom>
        </p:spPr>
      </p:pic>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603" y="3533383"/>
            <a:ext cx="2389281" cy="1670114"/>
          </a:xfrm>
          <a:prstGeom prst="rect">
            <a:avLst/>
          </a:prstGeom>
        </p:spPr>
      </p:pic>
      <p:pic>
        <p:nvPicPr>
          <p:cNvPr id="31" name="圖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4552">
            <a:off x="4764541" y="2631901"/>
            <a:ext cx="2389281" cy="1670114"/>
          </a:xfrm>
          <a:prstGeom prst="rect">
            <a:avLst/>
          </a:prstGeom>
        </p:spPr>
      </p:pic>
      <p:sp>
        <p:nvSpPr>
          <p:cNvPr id="10243" name="Rectangle 3"/>
          <p:cNvSpPr>
            <a:spLocks noChangeArrowheads="1"/>
          </p:cNvSpPr>
          <p:nvPr/>
        </p:nvSpPr>
        <p:spPr bwMode="auto">
          <a:xfrm>
            <a:off x="755650" y="1700213"/>
            <a:ext cx="4176713" cy="504825"/>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10245" name="Rectangle 5"/>
          <p:cNvSpPr>
            <a:spLocks noChangeArrowheads="1"/>
          </p:cNvSpPr>
          <p:nvPr/>
        </p:nvSpPr>
        <p:spPr bwMode="auto">
          <a:xfrm>
            <a:off x="755650" y="2925763"/>
            <a:ext cx="4176713" cy="503237"/>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10246" name="Rectangle 7"/>
          <p:cNvSpPr>
            <a:spLocks noChangeArrowheads="1"/>
          </p:cNvSpPr>
          <p:nvPr/>
        </p:nvSpPr>
        <p:spPr bwMode="auto">
          <a:xfrm>
            <a:off x="755650" y="4148138"/>
            <a:ext cx="4176713" cy="504825"/>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10248" name="Rectangle 11"/>
          <p:cNvSpPr>
            <a:spLocks noChangeArrowheads="1"/>
          </p:cNvSpPr>
          <p:nvPr/>
        </p:nvSpPr>
        <p:spPr bwMode="auto">
          <a:xfrm>
            <a:off x="755650" y="5372100"/>
            <a:ext cx="4176713" cy="503238"/>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10249" name="Text Box 12"/>
          <p:cNvSpPr txBox="1">
            <a:spLocks noChangeArrowheads="1"/>
          </p:cNvSpPr>
          <p:nvPr/>
        </p:nvSpPr>
        <p:spPr bwMode="auto">
          <a:xfrm>
            <a:off x="3134866" y="234950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取得會考</a:t>
            </a: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成績</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250" name="Text Box 13"/>
          <p:cNvSpPr txBox="1">
            <a:spLocks noChangeArrowheads="1"/>
          </p:cNvSpPr>
          <p:nvPr/>
        </p:nvSpPr>
        <p:spPr bwMode="auto">
          <a:xfrm>
            <a:off x="3134866" y="3638550"/>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0253" name="Text Box 21"/>
          <p:cNvSpPr txBox="1">
            <a:spLocks noChangeArrowheads="1"/>
          </p:cNvSpPr>
          <p:nvPr/>
        </p:nvSpPr>
        <p:spPr bwMode="auto">
          <a:xfrm>
            <a:off x="5309808" y="270854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0255" name="Text Box 23"/>
          <p:cNvSpPr txBox="1">
            <a:spLocks noChangeArrowheads="1"/>
          </p:cNvSpPr>
          <p:nvPr/>
        </p:nvSpPr>
        <p:spPr bwMode="auto">
          <a:xfrm>
            <a:off x="5176143" y="377747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0266" name="Text Box 24"/>
          <p:cNvSpPr txBox="1">
            <a:spLocks noChangeArrowheads="1"/>
          </p:cNvSpPr>
          <p:nvPr/>
        </p:nvSpPr>
        <p:spPr bwMode="auto">
          <a:xfrm>
            <a:off x="5106190" y="491745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0268" name="Text Box 13"/>
          <p:cNvSpPr txBox="1">
            <a:spLocks noChangeArrowheads="1"/>
          </p:cNvSpPr>
          <p:nvPr/>
        </p:nvSpPr>
        <p:spPr bwMode="auto">
          <a:xfrm>
            <a:off x="3134866" y="4862513"/>
            <a:ext cx="2324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未錄取</a:t>
            </a: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2266684"/>
            <a:ext cx="736440" cy="581719"/>
          </a:xfrm>
          <a:prstGeom prst="rect">
            <a:avLst/>
          </a:prstGeom>
          <a:scene3d>
            <a:camera prst="orthographicFront"/>
            <a:lightRig rig="threePt" dir="t"/>
          </a:scene3d>
          <a:sp3d>
            <a:bevelT w="114300" prst="artDeco"/>
          </a:sp3d>
        </p:spPr>
      </p:pic>
      <p:pic>
        <p:nvPicPr>
          <p:cNvPr id="29" name="圖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3501727"/>
            <a:ext cx="736440" cy="581719"/>
          </a:xfrm>
          <a:prstGeom prst="rect">
            <a:avLst/>
          </a:prstGeom>
          <a:scene3d>
            <a:camera prst="orthographicFront"/>
            <a:lightRig rig="threePt" dir="t"/>
          </a:scene3d>
          <a:sp3d>
            <a:bevelT w="114300" prst="artDeco"/>
          </a:sp3d>
        </p:spPr>
      </p:pic>
      <p:pic>
        <p:nvPicPr>
          <p:cNvPr id="30" name="圖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4721673"/>
            <a:ext cx="736440" cy="581719"/>
          </a:xfrm>
          <a:prstGeom prst="rect">
            <a:avLst/>
          </a:prstGeom>
          <a:scene3d>
            <a:camera prst="orthographicFront"/>
            <a:lightRig rig="threePt" dir="t"/>
          </a:scene3d>
          <a:sp3d>
            <a:bevelT w="114300" prst="artDeco"/>
          </a:sp3d>
        </p:spPr>
      </p:pic>
      <p:grpSp>
        <p:nvGrpSpPr>
          <p:cNvPr id="9" name="群組 8"/>
          <p:cNvGrpSpPr/>
          <p:nvPr/>
        </p:nvGrpSpPr>
        <p:grpSpPr>
          <a:xfrm>
            <a:off x="6219577" y="2250425"/>
            <a:ext cx="3509676" cy="4091638"/>
            <a:chOff x="6219577" y="2250425"/>
            <a:chExt cx="3509676" cy="4091638"/>
          </a:xfrm>
        </p:grpSpPr>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8" name="文字方塊 7"/>
            <p:cNvSpPr txBox="1"/>
            <p:nvPr/>
          </p:nvSpPr>
          <p:spPr>
            <a:xfrm>
              <a:off x="6876256" y="5218782"/>
              <a:ext cx="2088357"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sp>
        <p:nvSpPr>
          <p:cNvPr id="23" name="矩形 22"/>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五專主要聯招入學管道流程圖</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14</a:t>
            </a:fld>
            <a:endParaRPr lang="zh-TW" altLang="en-US"/>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內容版面配置區 2"/>
          <p:cNvSpPr>
            <a:spLocks noGrp="1"/>
          </p:cNvSpPr>
          <p:nvPr>
            <p:ph idx="1"/>
          </p:nvPr>
        </p:nvSpPr>
        <p:spPr>
          <a:xfrm>
            <a:off x="457200" y="1197124"/>
            <a:ext cx="8229600" cy="5256212"/>
          </a:xfrm>
        </p:spPr>
        <p:txBody>
          <a:bodyPr/>
          <a:lstStyle/>
          <a:p>
            <a:pPr eaLnBrk="1" hangingPunct="1"/>
            <a:r>
              <a:rPr lang="zh-TW" altLang="en-US" sz="2800" dirty="0">
                <a:ea typeface="微軟正黑體" panose="020B0604030504040204" pitchFamily="34" charset="-120"/>
              </a:rPr>
              <a:t>有意願就讀五專之免試生共有</a:t>
            </a:r>
            <a:r>
              <a:rPr lang="en-US" altLang="zh-TW" b="1" dirty="0">
                <a:solidFill>
                  <a:srgbClr val="FF0000"/>
                </a:solidFill>
                <a:ea typeface="微軟正黑體" panose="020B0604030504040204" pitchFamily="34" charset="-120"/>
              </a:rPr>
              <a:t>3</a:t>
            </a:r>
            <a:r>
              <a:rPr lang="zh-TW" altLang="en-US" sz="2800" dirty="0">
                <a:ea typeface="微軟正黑體" panose="020B0604030504040204" pitchFamily="34" charset="-120"/>
              </a:rPr>
              <a:t>次機會，其中又以</a:t>
            </a:r>
            <a:r>
              <a:rPr lang="zh-TW" altLang="en-US" sz="2800" b="1" dirty="0">
                <a:solidFill>
                  <a:srgbClr val="FF0000"/>
                </a:solidFill>
                <a:ea typeface="微軟正黑體" panose="020B0604030504040204" pitchFamily="34" charset="-120"/>
              </a:rPr>
              <a:t>五專優先免試入學</a:t>
            </a:r>
            <a:r>
              <a:rPr lang="zh-TW" altLang="en-US" sz="2800" dirty="0">
                <a:ea typeface="微軟正黑體" panose="020B0604030504040204" pitchFamily="34" charset="-120"/>
              </a:rPr>
              <a:t>名額最多、錄取理想科組機率最高，務必參加。</a:t>
            </a:r>
            <a:endParaRPr lang="en-US" altLang="zh-TW" sz="2800" dirty="0">
              <a:ea typeface="微軟正黑體" panose="020B0604030504040204" pitchFamily="34" charset="-120"/>
            </a:endParaRPr>
          </a:p>
          <a:p>
            <a:pPr eaLnBrk="1" hangingPunct="1"/>
            <a:endParaRPr lang="en-US" altLang="zh-TW" sz="3000" dirty="0">
              <a:ea typeface="微軟正黑體" panose="020B0604030504040204" pitchFamily="34" charset="-120"/>
            </a:endParaRPr>
          </a:p>
          <a:p>
            <a:pPr eaLnBrk="1" hangingPunct="1"/>
            <a:endParaRPr lang="en-US" altLang="zh-TW" sz="3000" dirty="0">
              <a:ea typeface="微軟正黑體" panose="020B0604030504040204" pitchFamily="34" charset="-120"/>
            </a:endParaRPr>
          </a:p>
          <a:p>
            <a:pPr eaLnBrk="1" hangingPunct="1"/>
            <a:endParaRPr lang="en-US" altLang="zh-TW" sz="3000" dirty="0">
              <a:ea typeface="微軟正黑體" panose="020B0604030504040204" pitchFamily="34" charset="-120"/>
            </a:endParaRPr>
          </a:p>
          <a:p>
            <a:pPr eaLnBrk="1" hangingPunct="1"/>
            <a:endParaRPr lang="en-US" altLang="zh-TW" sz="2400" dirty="0">
              <a:ea typeface="微軟正黑體" panose="020B0604030504040204" pitchFamily="34" charset="-120"/>
            </a:endParaRPr>
          </a:p>
          <a:p>
            <a:pPr eaLnBrk="1" hangingPunct="1"/>
            <a:r>
              <a:rPr lang="zh-TW" altLang="en-US" sz="2400" dirty="0">
                <a:ea typeface="微軟正黑體" panose="020B0604030504040204" pitchFamily="34" charset="-120"/>
              </a:rPr>
              <a:t>五專優先免試入學、聯合免試入學之</a:t>
            </a:r>
            <a:r>
              <a:rPr lang="zh-TW" altLang="en-US" sz="2400" dirty="0">
                <a:solidFill>
                  <a:srgbClr val="0000FF"/>
                </a:solidFill>
                <a:ea typeface="微軟正黑體" panose="020B0604030504040204" pitchFamily="34" charset="-120"/>
              </a:rPr>
              <a:t>「超額比序項目積分」採計方式及「同分比序項目順序」不盡相同</a:t>
            </a:r>
            <a:r>
              <a:rPr lang="zh-TW" altLang="en-US" sz="2400" dirty="0">
                <a:ea typeface="微軟正黑體" panose="020B0604030504040204" pitchFamily="34" charset="-120"/>
              </a:rPr>
              <a:t>，且辦理方式、錄取方式皆有所不同，請報名學生務必注意。</a:t>
            </a:r>
            <a:endParaRPr lang="en-US" altLang="zh-TW" sz="2400" dirty="0">
              <a:ea typeface="微軟正黑體" panose="020B0604030504040204" pitchFamily="34"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2717774"/>
            <a:ext cx="1791888" cy="1828457"/>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8700" y="2693043"/>
            <a:ext cx="1840360" cy="1877918"/>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224" y="2680525"/>
            <a:ext cx="1864896" cy="1902955"/>
          </a:xfrm>
          <a:prstGeom prst="rect">
            <a:avLst/>
          </a:prstGeom>
        </p:spPr>
      </p:pic>
      <p:sp>
        <p:nvSpPr>
          <p:cNvPr id="5" name="文字方塊 4"/>
          <p:cNvSpPr txBox="1"/>
          <p:nvPr/>
        </p:nvSpPr>
        <p:spPr>
          <a:xfrm>
            <a:off x="2299592" y="3890888"/>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優免</a:t>
            </a:r>
          </a:p>
        </p:txBody>
      </p:sp>
      <p:sp>
        <p:nvSpPr>
          <p:cNvPr id="9" name="文字方塊 8"/>
          <p:cNvSpPr txBox="1"/>
          <p:nvPr/>
        </p:nvSpPr>
        <p:spPr>
          <a:xfrm>
            <a:off x="4748880" y="3890888"/>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聯免</a:t>
            </a:r>
          </a:p>
        </p:txBody>
      </p:sp>
      <p:sp>
        <p:nvSpPr>
          <p:cNvPr id="10" name="文字方塊 9"/>
          <p:cNvSpPr txBox="1"/>
          <p:nvPr/>
        </p:nvSpPr>
        <p:spPr>
          <a:xfrm>
            <a:off x="7219640" y="3890888"/>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續招</a:t>
            </a:r>
          </a:p>
        </p:txBody>
      </p:sp>
      <p:sp>
        <p:nvSpPr>
          <p:cNvPr id="11" name="矩形 10"/>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招生管道說明</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pPr>
              <a:defRPr/>
            </a:pPr>
            <a:fld id="{BCF6C782-A86A-45BB-B3F6-D32D537A4B8D}" type="slidenum">
              <a:rPr lang="zh-TW" altLang="en-US" smtClean="0"/>
              <a:pPr>
                <a:defRPr/>
              </a:pPr>
              <a:t>15</a:t>
            </a:fld>
            <a:endParaRPr lang="zh-TW" altLang="en-US"/>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idx="1"/>
          </p:nvPr>
        </p:nvSpPr>
        <p:spPr>
          <a:xfrm>
            <a:off x="468313" y="1341438"/>
            <a:ext cx="8229600" cy="4967882"/>
          </a:xfrm>
        </p:spPr>
        <p:txBody>
          <a:bodyPr/>
          <a:lstStyle/>
          <a:p>
            <a:pPr eaLnBrk="1" hangingPunct="1"/>
            <a:r>
              <a:rPr lang="zh-TW" altLang="en-US" sz="2800" dirty="0">
                <a:ea typeface="微軟正黑體" panose="020B0604030504040204" pitchFamily="34" charset="-120"/>
              </a:rPr>
              <a:t>學生</a:t>
            </a:r>
            <a:r>
              <a:rPr lang="zh-TW" altLang="en-US" sz="2800" b="1" dirty="0">
                <a:solidFill>
                  <a:srgbClr val="0000FF"/>
                </a:solidFill>
                <a:ea typeface="微軟正黑體" panose="020B0604030504040204" pitchFamily="34" charset="-120"/>
              </a:rPr>
              <a:t>可同時報名</a:t>
            </a:r>
            <a:r>
              <a:rPr lang="zh-TW" altLang="en-US" sz="2800" dirty="0">
                <a:ea typeface="微軟正黑體" panose="020B0604030504040204" pitchFamily="34" charset="-120"/>
              </a:rPr>
              <a:t>高中高職及五專各不同入學管道，惟在不同管道皆有錄取時，</a:t>
            </a:r>
            <a:r>
              <a:rPr lang="zh-TW" altLang="en-US" sz="2800" dirty="0">
                <a:solidFill>
                  <a:srgbClr val="FF0000"/>
                </a:solidFill>
                <a:ea typeface="微軟正黑體" panose="020B0604030504040204" pitchFamily="34" charset="-120"/>
              </a:rPr>
              <a:t>僅能擇一</a:t>
            </a:r>
            <a:r>
              <a:rPr lang="zh-TW" altLang="en-US" sz="2800" dirty="0">
                <a:ea typeface="微軟正黑體" panose="020B0604030504040204" pitchFamily="34" charset="-120"/>
              </a:rPr>
              <a:t>報到。</a:t>
            </a:r>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r>
              <a:rPr lang="zh-TW" altLang="en-US" sz="2800" dirty="0">
                <a:ea typeface="微軟正黑體" panose="020B0604030504040204" pitchFamily="34" charset="-120"/>
              </a:rPr>
              <a:t>已在高中高職或五專之入學管道錄取並已完成報到手續者，若</a:t>
            </a:r>
            <a:r>
              <a:rPr lang="zh-TW" altLang="en-US" sz="2800" b="1" u="sng" dirty="0">
                <a:solidFill>
                  <a:srgbClr val="FF0000"/>
                </a:solidFill>
                <a:ea typeface="微軟正黑體" panose="020B0604030504040204" pitchFamily="34" charset="-120"/>
              </a:rPr>
              <a:t>未於簡章規定之期限前</a:t>
            </a:r>
            <a:r>
              <a:rPr lang="zh-TW" altLang="en-US" sz="2800" dirty="0">
                <a:solidFill>
                  <a:srgbClr val="0000FF"/>
                </a:solidFill>
                <a:ea typeface="微軟正黑體" panose="020B0604030504040204" pitchFamily="34" charset="-120"/>
              </a:rPr>
              <a:t>聲明放棄</a:t>
            </a:r>
            <a:r>
              <a:rPr lang="zh-TW" altLang="en-US" sz="2800" dirty="0">
                <a:ea typeface="微軟正黑體" panose="020B0604030504040204" pitchFamily="34" charset="-120"/>
              </a:rPr>
              <a:t>錄取資格，</a:t>
            </a:r>
            <a:r>
              <a:rPr lang="zh-TW" altLang="en-US" sz="2800" b="1" u="sng" dirty="0">
                <a:solidFill>
                  <a:srgbClr val="FF0000"/>
                </a:solidFill>
                <a:ea typeface="微軟正黑體" panose="020B0604030504040204" pitchFamily="34" charset="-120"/>
              </a:rPr>
              <a:t>不可報名</a:t>
            </a:r>
            <a:r>
              <a:rPr lang="zh-TW" altLang="en-US" sz="2800" dirty="0">
                <a:ea typeface="微軟正黑體" panose="020B0604030504040204" pitchFamily="34" charset="-120"/>
              </a:rPr>
              <a:t>後續之其他入學管道。</a:t>
            </a:r>
            <a:endParaRPr lang="en-US" altLang="zh-TW" sz="2800" dirty="0">
              <a:ea typeface="微軟正黑體" panose="020B0604030504040204" pitchFamily="34" charset="-120"/>
            </a:endParaRPr>
          </a:p>
        </p:txBody>
      </p:sp>
      <p:sp>
        <p:nvSpPr>
          <p:cNvPr id="3" name="向右箭號 2"/>
          <p:cNvSpPr/>
          <p:nvPr/>
        </p:nvSpPr>
        <p:spPr bwMode="auto">
          <a:xfrm>
            <a:off x="2858540" y="2869823"/>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依規定放棄</a:t>
            </a:r>
          </a:p>
        </p:txBody>
      </p:sp>
      <p:sp>
        <p:nvSpPr>
          <p:cNvPr id="7" name="圓角矩形 6"/>
          <p:cNvSpPr/>
          <p:nvPr/>
        </p:nvSpPr>
        <p:spPr bwMode="auto">
          <a:xfrm>
            <a:off x="6131669" y="2708920"/>
            <a:ext cx="2591519" cy="576064"/>
          </a:xfrm>
          <a:prstGeom prst="roundRect">
            <a:avLst/>
          </a:prstGeom>
          <a:noFill/>
          <a:ln w="38100">
            <a:solidFill>
              <a:schemeClr val="accent3">
                <a:lumMod val="60000"/>
                <a:lumOff val="40000"/>
              </a:schemeClr>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各就學區免試入學</a:t>
            </a:r>
          </a:p>
        </p:txBody>
      </p:sp>
      <p:sp>
        <p:nvSpPr>
          <p:cNvPr id="8" name="圓角矩形 7"/>
          <p:cNvSpPr/>
          <p:nvPr/>
        </p:nvSpPr>
        <p:spPr bwMode="auto">
          <a:xfrm>
            <a:off x="6131669" y="3764740"/>
            <a:ext cx="2591519" cy="576064"/>
          </a:xfrm>
          <a:prstGeom prst="roundRect">
            <a:avLst/>
          </a:prstGeom>
          <a:noFill/>
          <a:ln w="38100">
            <a:solidFill>
              <a:schemeClr val="accent5">
                <a:lumMod val="75000"/>
              </a:schemeClr>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五專聯合免試入學</a:t>
            </a:r>
          </a:p>
        </p:txBody>
      </p:sp>
      <p:pic>
        <p:nvPicPr>
          <p:cNvPr id="14" name="圖片 13">
            <a:extLst>
              <a:ext uri="{FF2B5EF4-FFF2-40B4-BE49-F238E27FC236}">
                <a16:creationId xmlns:a16="http://schemas.microsoft.com/office/drawing/2014/main" xmlns="" id="{2488E4DF-4FFF-4D61-A5FB-0091C8801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268763"/>
            <a:ext cx="1573530" cy="2268812"/>
          </a:xfrm>
          <a:prstGeom prst="rect">
            <a:avLst/>
          </a:prstGeom>
        </p:spPr>
      </p:pic>
      <p:sp>
        <p:nvSpPr>
          <p:cNvPr id="15" name="乘號 14">
            <a:extLst>
              <a:ext uri="{FF2B5EF4-FFF2-40B4-BE49-F238E27FC236}">
                <a16:creationId xmlns:a16="http://schemas.microsoft.com/office/drawing/2014/main" xmlns="" id="{4DEA042E-CE42-42DE-917B-4AE965AA7B27}"/>
              </a:ext>
            </a:extLst>
          </p:cNvPr>
          <p:cNvSpPr/>
          <p:nvPr/>
        </p:nvSpPr>
        <p:spPr bwMode="auto">
          <a:xfrm>
            <a:off x="5292080" y="1446290"/>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矩形 9"/>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重要規範事項</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16</a:t>
            </a:fld>
            <a:endParaRPr lang="zh-TW" altLang="en-US"/>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參</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135317" y="2708920"/>
            <a:ext cx="5109091" cy="1569660"/>
          </a:xfrm>
          <a:prstGeom prst="rect">
            <a:avLst/>
          </a:prstGeom>
        </p:spPr>
        <p:txBody>
          <a:bodyPr wrap="none">
            <a:spAutoFit/>
          </a:bodyPr>
          <a:lstStyle/>
          <a:p>
            <a:pPr algn="ctr"/>
            <a:r>
              <a:rPr lang="en-US" altLang="zh-TW" sz="4800" b="1" dirty="0" smtClean="0">
                <a:solidFill>
                  <a:srgbClr val="731F3F"/>
                </a:solidFill>
                <a:latin typeface="微軟正黑體" panose="020B0604030504040204" pitchFamily="34" charset="-120"/>
                <a:ea typeface="微軟正黑體" panose="020B0604030504040204" pitchFamily="34" charset="-120"/>
              </a:rPr>
              <a:t>110</a:t>
            </a:r>
            <a:r>
              <a:rPr lang="zh-TW" altLang="en-US" sz="4800" b="1" dirty="0" smtClean="0">
                <a:solidFill>
                  <a:srgbClr val="731F3F"/>
                </a:solidFill>
                <a:latin typeface="微軟正黑體" panose="020B0604030504040204" pitchFamily="34" charset="-120"/>
                <a:ea typeface="微軟正黑體" panose="020B0604030504040204" pitchFamily="34" charset="-120"/>
              </a:rPr>
              <a:t>學年度</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五專優先免試入學</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00608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內容版面配置區 2"/>
          <p:cNvSpPr>
            <a:spLocks noGrp="1"/>
          </p:cNvSpPr>
          <p:nvPr>
            <p:ph idx="1"/>
          </p:nvPr>
        </p:nvSpPr>
        <p:spPr>
          <a:xfrm>
            <a:off x="457200" y="1312168"/>
            <a:ext cx="8229600" cy="4565104"/>
          </a:xfrm>
        </p:spPr>
        <p:txBody>
          <a:bodyPr/>
          <a:lstStyle/>
          <a:p>
            <a:pPr algn="just" eaLnBrk="1" hangingPunct="1">
              <a:spcBef>
                <a:spcPts val="1200"/>
              </a:spcBef>
            </a:pPr>
            <a:r>
              <a:rPr lang="zh-TW" altLang="en-US" sz="2800" dirty="0" smtClean="0">
                <a:solidFill>
                  <a:srgbClr val="FF0000"/>
                </a:solidFill>
                <a:ea typeface="微軟正黑體" panose="020B0604030504040204" pitchFamily="34" charset="-120"/>
              </a:rPr>
              <a:t>應屆畢業生、非</a:t>
            </a:r>
            <a:r>
              <a:rPr lang="zh-TW" altLang="en-US" sz="2800" dirty="0">
                <a:solidFill>
                  <a:srgbClr val="FF0000"/>
                </a:solidFill>
                <a:ea typeface="微軟正黑體" panose="020B0604030504040204" pitchFamily="34" charset="-120"/>
              </a:rPr>
              <a:t>應屆畢業生</a:t>
            </a:r>
            <a:r>
              <a:rPr lang="zh-TW" altLang="en-US" sz="2800" dirty="0">
                <a:ea typeface="微軟正黑體" panose="020B0604030504040204" pitchFamily="34" charset="-120"/>
              </a:rPr>
              <a:t>及</a:t>
            </a:r>
            <a:r>
              <a:rPr lang="zh-TW" altLang="en-US" sz="2800" dirty="0">
                <a:solidFill>
                  <a:srgbClr val="FF0000"/>
                </a:solidFill>
                <a:ea typeface="微軟正黑體" panose="020B0604030504040204" pitchFamily="34" charset="-120"/>
              </a:rPr>
              <a:t>具有同等學力</a:t>
            </a:r>
            <a:r>
              <a:rPr lang="zh-TW" altLang="en-US" sz="2800" dirty="0" smtClean="0">
                <a:solidFill>
                  <a:srgbClr val="FF0000"/>
                </a:solidFill>
                <a:ea typeface="微軟正黑體" panose="020B0604030504040204" pitchFamily="34" charset="-120"/>
              </a:rPr>
              <a:t>者</a:t>
            </a:r>
            <a:r>
              <a:rPr lang="zh-TW" altLang="en-US" sz="2800" dirty="0">
                <a:ea typeface="微軟正黑體" panose="020B0604030504040204" pitchFamily="34" charset="-120"/>
              </a:rPr>
              <a:t>都</a:t>
            </a:r>
            <a:r>
              <a:rPr lang="zh-TW" altLang="en-US" sz="2800" dirty="0" smtClean="0">
                <a:ea typeface="微軟正黑體" panose="020B0604030504040204" pitchFamily="34" charset="-120"/>
              </a:rPr>
              <a:t>可報名</a:t>
            </a:r>
            <a:r>
              <a:rPr lang="zh-TW" altLang="en-US" sz="2800" dirty="0">
                <a:ea typeface="微軟正黑體" panose="020B0604030504040204" pitchFamily="34" charset="-120"/>
              </a:rPr>
              <a:t>。</a:t>
            </a:r>
            <a:endParaRPr lang="en-US" altLang="zh-TW" sz="2800" dirty="0">
              <a:ea typeface="微軟正黑體" panose="020B0604030504040204" pitchFamily="34" charset="-120"/>
            </a:endParaRPr>
          </a:p>
          <a:p>
            <a:pPr marL="444500" indent="0" algn="just" eaLnBrk="1" hangingPunct="1">
              <a:spcBef>
                <a:spcPts val="0"/>
              </a:spcBef>
            </a:pPr>
            <a:r>
              <a:rPr lang="zh-TW" altLang="en-US" sz="2400" dirty="0">
                <a:solidFill>
                  <a:srgbClr val="FF0000"/>
                </a:solidFill>
                <a:ea typeface="微軟正黑體" panose="020B0604030504040204" pitchFamily="34" charset="-120"/>
              </a:rPr>
              <a:t>應屆</a:t>
            </a:r>
            <a:r>
              <a:rPr lang="zh-TW" altLang="en-US" sz="2400" dirty="0">
                <a:ea typeface="微軟正黑體" panose="020B0604030504040204" pitchFamily="34" charset="-120"/>
              </a:rPr>
              <a:t>畢業生可採</a:t>
            </a:r>
            <a:r>
              <a:rPr lang="zh-TW" altLang="en-US" sz="2400" b="1" dirty="0">
                <a:ea typeface="微軟正黑體" panose="020B0604030504040204" pitchFamily="34" charset="-120"/>
              </a:rPr>
              <a:t>「國中集體報名」</a:t>
            </a:r>
            <a:r>
              <a:rPr lang="zh-TW" altLang="en-US" sz="2400" dirty="0">
                <a:ea typeface="微軟正黑體" panose="020B0604030504040204" pitchFamily="34" charset="-120"/>
              </a:rPr>
              <a:t>或</a:t>
            </a:r>
            <a:r>
              <a:rPr lang="zh-TW" altLang="en-US" sz="2400" b="1" dirty="0">
                <a:ea typeface="微軟正黑體" panose="020B0604030504040204" pitchFamily="34" charset="-120"/>
              </a:rPr>
              <a:t>「個別網路報名」</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a:p>
            <a:pPr marL="444500" indent="0" algn="just" eaLnBrk="1" hangingPunct="1">
              <a:spcBef>
                <a:spcPts val="0"/>
              </a:spcBef>
            </a:pPr>
            <a:r>
              <a:rPr lang="zh-TW" altLang="en-US" sz="2400" dirty="0">
                <a:solidFill>
                  <a:srgbClr val="FF0000"/>
                </a:solidFill>
                <a:ea typeface="微軟正黑體" panose="020B0604030504040204" pitchFamily="34" charset="-120"/>
              </a:rPr>
              <a:t>非應屆</a:t>
            </a:r>
            <a:r>
              <a:rPr lang="zh-TW" altLang="en-US" sz="2400" dirty="0">
                <a:ea typeface="微軟正黑體" panose="020B0604030504040204" pitchFamily="34" charset="-120"/>
              </a:rPr>
              <a:t>畢業生或具</a:t>
            </a:r>
            <a:r>
              <a:rPr lang="zh-TW" altLang="en-US" sz="2400" dirty="0">
                <a:solidFill>
                  <a:srgbClr val="FF0000"/>
                </a:solidFill>
                <a:ea typeface="微軟正黑體" panose="020B0604030504040204" pitchFamily="34" charset="-120"/>
              </a:rPr>
              <a:t>同等學力</a:t>
            </a:r>
            <a:r>
              <a:rPr lang="zh-TW" altLang="en-US" sz="2400" dirty="0">
                <a:ea typeface="微軟正黑體" panose="020B0604030504040204" pitchFamily="34" charset="-120"/>
              </a:rPr>
              <a:t>者，採</a:t>
            </a:r>
            <a:r>
              <a:rPr lang="zh-TW" altLang="en-US" sz="2400" b="1" dirty="0">
                <a:ea typeface="微軟正黑體" panose="020B0604030504040204" pitchFamily="34" charset="-120"/>
              </a:rPr>
              <a:t>「個別網路報名」</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a:p>
            <a:pPr algn="just" eaLnBrk="1" hangingPunct="1">
              <a:spcBef>
                <a:spcPts val="1200"/>
              </a:spcBef>
            </a:pPr>
            <a:r>
              <a:rPr lang="zh-TW" altLang="en-US" sz="2800" dirty="0">
                <a:ea typeface="微軟正黑體" panose="020B0604030504040204" pitchFamily="34" charset="-120"/>
              </a:rPr>
              <a:t>全國</a:t>
            </a:r>
            <a:r>
              <a:rPr lang="zh-TW" altLang="en-US" sz="2800" dirty="0">
                <a:solidFill>
                  <a:srgbClr val="FF0000"/>
                </a:solidFill>
                <a:ea typeface="微軟正黑體" panose="020B0604030504040204" pitchFamily="34" charset="-120"/>
              </a:rPr>
              <a:t>不分區</a:t>
            </a:r>
            <a:r>
              <a:rPr lang="zh-TW" altLang="en-US" sz="2800" dirty="0">
                <a:ea typeface="微軟正黑體" panose="020B0604030504040204" pitchFamily="34" charset="-120"/>
              </a:rPr>
              <a:t>招生，共</a:t>
            </a:r>
            <a:r>
              <a:rPr lang="en-US" altLang="zh-TW" sz="2800" dirty="0" smtClean="0">
                <a:ea typeface="微軟正黑體" panose="020B0604030504040204" pitchFamily="34" charset="-120"/>
              </a:rPr>
              <a:t>44</a:t>
            </a:r>
            <a:r>
              <a:rPr lang="zh-TW" altLang="en-US" sz="2800" dirty="0" smtClean="0">
                <a:ea typeface="微軟正黑體" panose="020B0604030504040204" pitchFamily="34" charset="-120"/>
              </a:rPr>
              <a:t>所</a:t>
            </a:r>
            <a:r>
              <a:rPr lang="zh-TW" altLang="en-US" sz="2800" dirty="0">
                <a:ea typeface="微軟正黑體" panose="020B0604030504040204" pitchFamily="34" charset="-120"/>
              </a:rPr>
              <a:t>五專學校參加。</a:t>
            </a:r>
            <a:endParaRPr lang="en-US" altLang="zh-TW" sz="2800" dirty="0">
              <a:ea typeface="微軟正黑體" panose="020B0604030504040204" pitchFamily="34" charset="-120"/>
            </a:endParaRPr>
          </a:p>
          <a:p>
            <a:pPr algn="just" eaLnBrk="1" hangingPunct="1">
              <a:spcBef>
                <a:spcPts val="1200"/>
              </a:spcBef>
            </a:pPr>
            <a:r>
              <a:rPr lang="en-US" altLang="zh-TW" sz="2800" dirty="0" smtClean="0">
                <a:ea typeface="微軟正黑體" panose="020B0604030504040204" pitchFamily="34" charset="-120"/>
              </a:rPr>
              <a:t>110</a:t>
            </a:r>
            <a:r>
              <a:rPr lang="zh-TW" altLang="en-US" sz="2800" dirty="0" smtClean="0">
                <a:ea typeface="微軟正黑體" panose="020B0604030504040204" pitchFamily="34" charset="-120"/>
              </a:rPr>
              <a:t>學年</a:t>
            </a:r>
            <a:r>
              <a:rPr lang="zh-TW" altLang="en-US" sz="2800" dirty="0">
                <a:ea typeface="微軟正黑體" panose="020B0604030504040204" pitchFamily="34" charset="-120"/>
              </a:rPr>
              <a:t>度招生</a:t>
            </a:r>
            <a:r>
              <a:rPr lang="zh-TW" altLang="en-US" sz="2800" dirty="0" smtClean="0">
                <a:ea typeface="微軟正黑體" panose="020B0604030504040204" pitchFamily="34" charset="-120"/>
              </a:rPr>
              <a:t>名額</a:t>
            </a:r>
            <a:r>
              <a:rPr lang="zh-TW" altLang="en-US" sz="2800" dirty="0">
                <a:ea typeface="微軟正黑體" panose="020B0604030504040204" pitchFamily="34" charset="-120"/>
              </a:rPr>
              <a:t>以</a:t>
            </a:r>
            <a:r>
              <a:rPr lang="en-US" altLang="zh-TW" sz="2800" dirty="0" smtClean="0">
                <a:ea typeface="微軟正黑體" panose="020B0604030504040204" pitchFamily="34" charset="-120"/>
              </a:rPr>
              <a:t>【</a:t>
            </a:r>
            <a:r>
              <a:rPr lang="zh-TW" altLang="en-US" sz="2800" dirty="0" smtClean="0">
                <a:solidFill>
                  <a:srgbClr val="FF0000"/>
                </a:solidFill>
                <a:ea typeface="微軟正黑體" panose="020B0604030504040204" pitchFamily="34" charset="-120"/>
              </a:rPr>
              <a:t>私校不低</a:t>
            </a:r>
            <a:r>
              <a:rPr lang="en-US" altLang="zh-TW" sz="2800" dirty="0" smtClean="0">
                <a:solidFill>
                  <a:srgbClr val="FF0000"/>
                </a:solidFill>
                <a:ea typeface="微軟正黑體" panose="020B0604030504040204" pitchFamily="34" charset="-120"/>
              </a:rPr>
              <a:t>50%</a:t>
            </a:r>
            <a:r>
              <a:rPr lang="zh-TW" altLang="en-US" sz="2800" dirty="0">
                <a:solidFill>
                  <a:srgbClr val="FF0000"/>
                </a:solidFill>
                <a:ea typeface="微軟正黑體" panose="020B0604030504040204" pitchFamily="34" charset="-120"/>
              </a:rPr>
              <a:t>、國立</a:t>
            </a:r>
            <a:r>
              <a:rPr lang="zh-TW" altLang="en-US" sz="2800" dirty="0" smtClean="0">
                <a:solidFill>
                  <a:srgbClr val="FF0000"/>
                </a:solidFill>
                <a:ea typeface="微軟正黑體" panose="020B0604030504040204" pitchFamily="34" charset="-120"/>
              </a:rPr>
              <a:t>學校不低於</a:t>
            </a:r>
            <a:r>
              <a:rPr lang="en-US" altLang="zh-TW" sz="2800" dirty="0" smtClean="0">
                <a:solidFill>
                  <a:srgbClr val="FF0000"/>
                </a:solidFill>
                <a:ea typeface="微軟正黑體" panose="020B0604030504040204" pitchFamily="34" charset="-120"/>
              </a:rPr>
              <a:t>80%</a:t>
            </a:r>
            <a:r>
              <a:rPr lang="zh-TW" altLang="en-US" sz="2800" dirty="0" smtClean="0">
                <a:solidFill>
                  <a:srgbClr val="FF0000"/>
                </a:solidFill>
                <a:ea typeface="微軟正黑體" panose="020B0604030504040204" pitchFamily="34" charset="-120"/>
              </a:rPr>
              <a:t>且皆不得低於</a:t>
            </a:r>
            <a:r>
              <a:rPr lang="en-US" altLang="zh-TW" sz="2800" dirty="0" smtClean="0">
                <a:solidFill>
                  <a:srgbClr val="FF0000"/>
                </a:solidFill>
                <a:ea typeface="微軟正黑體" panose="020B0604030504040204" pitchFamily="34" charset="-120"/>
              </a:rPr>
              <a:t>109</a:t>
            </a:r>
            <a:r>
              <a:rPr lang="zh-TW" altLang="en-US" sz="2800" dirty="0" smtClean="0">
                <a:solidFill>
                  <a:srgbClr val="FF0000"/>
                </a:solidFill>
                <a:ea typeface="微軟正黑體" panose="020B0604030504040204" pitchFamily="34" charset="-120"/>
              </a:rPr>
              <a:t>學年</a:t>
            </a:r>
            <a:r>
              <a:rPr lang="zh-TW" altLang="en-US" sz="2800" dirty="0">
                <a:solidFill>
                  <a:srgbClr val="FF0000"/>
                </a:solidFill>
                <a:ea typeface="微軟正黑體" panose="020B0604030504040204" pitchFamily="34" charset="-120"/>
              </a:rPr>
              <a:t>度之提撥</a:t>
            </a:r>
            <a:r>
              <a:rPr lang="zh-TW" altLang="en-US" sz="2800" dirty="0" smtClean="0">
                <a:solidFill>
                  <a:srgbClr val="FF0000"/>
                </a:solidFill>
                <a:ea typeface="微軟正黑體" panose="020B0604030504040204" pitchFamily="34" charset="-120"/>
              </a:rPr>
              <a:t>比率</a:t>
            </a:r>
            <a:r>
              <a:rPr lang="en-US" altLang="zh-TW" sz="2800" dirty="0" smtClean="0">
                <a:ea typeface="微軟正黑體" panose="020B0604030504040204" pitchFamily="34" charset="-120"/>
              </a:rPr>
              <a:t>】</a:t>
            </a:r>
            <a:r>
              <a:rPr lang="zh-TW" altLang="en-US" sz="2800" dirty="0">
                <a:ea typeface="微軟正黑體" panose="020B0604030504040204" pitchFamily="34" charset="-120"/>
              </a:rPr>
              <a:t>為原則，</a:t>
            </a:r>
            <a:r>
              <a:rPr lang="zh-TW" altLang="zh-TW" sz="2800" dirty="0">
                <a:ea typeface="微軟正黑體" panose="020B0604030504040204" pitchFamily="34" charset="-120"/>
              </a:rPr>
              <a:t>提供</a:t>
            </a:r>
            <a:r>
              <a:rPr lang="zh-TW" altLang="zh-TW" sz="2800" dirty="0">
                <a:solidFill>
                  <a:srgbClr val="FF0000"/>
                </a:solidFill>
                <a:ea typeface="微軟正黑體" panose="020B0604030504040204" pitchFamily="34" charset="-120"/>
              </a:rPr>
              <a:t>超過</a:t>
            </a:r>
            <a:r>
              <a:rPr lang="en-US" altLang="zh-TW" sz="2800" dirty="0" smtClean="0">
                <a:solidFill>
                  <a:srgbClr val="FF0000"/>
                </a:solidFill>
                <a:ea typeface="微軟正黑體" panose="020B0604030504040204" pitchFamily="34" charset="-120"/>
              </a:rPr>
              <a:t>12,000</a:t>
            </a:r>
            <a:r>
              <a:rPr lang="zh-TW" altLang="zh-TW" sz="2800" dirty="0">
                <a:solidFill>
                  <a:srgbClr val="FF0000"/>
                </a:solidFill>
                <a:ea typeface="微軟正黑體" panose="020B0604030504040204" pitchFamily="34" charset="-120"/>
              </a:rPr>
              <a:t>個</a:t>
            </a:r>
            <a:r>
              <a:rPr lang="zh-TW" altLang="zh-TW" sz="2800" dirty="0">
                <a:ea typeface="微軟正黑體" panose="020B0604030504040204" pitchFamily="34" charset="-120"/>
              </a:rPr>
              <a:t>招生名額，讓有志學子更有機會能夠就讀五專理想科組，適性選擇邁入技職，為新的學習生涯跨出第一步</a:t>
            </a:r>
            <a:r>
              <a:rPr lang="zh-TW" altLang="zh-TW" sz="2800" dirty="0" smtClean="0">
                <a:ea typeface="微軟正黑體" panose="020B0604030504040204" pitchFamily="34" charset="-120"/>
              </a:rPr>
              <a:t>。</a:t>
            </a:r>
            <a:endParaRPr lang="en-US" altLang="zh-TW" sz="2800"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招生重點</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18</a:t>
            </a:fld>
            <a:endParaRPr lang="zh-TW" altLang="en-US"/>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內容版面配置區 2"/>
          <p:cNvSpPr>
            <a:spLocks noGrp="1"/>
          </p:cNvSpPr>
          <p:nvPr>
            <p:ph idx="1"/>
          </p:nvPr>
        </p:nvSpPr>
        <p:spPr>
          <a:xfrm>
            <a:off x="457200" y="1268760"/>
            <a:ext cx="8229600" cy="4852988"/>
          </a:xfrm>
        </p:spPr>
        <p:txBody>
          <a:bodyPr/>
          <a:lstStyle/>
          <a:p>
            <a:pPr eaLnBrk="1" hangingPunct="1"/>
            <a:r>
              <a:rPr lang="zh-TW" altLang="en-US" sz="2800" b="1" dirty="0">
                <a:ea typeface="微軟正黑體" panose="020B0604030504040204" pitchFamily="34" charset="-120"/>
              </a:rPr>
              <a:t>採網路選填志願辦理分發</a:t>
            </a:r>
            <a:r>
              <a:rPr lang="zh-TW" altLang="en-US" sz="2800" dirty="0">
                <a:ea typeface="微軟正黑體" panose="020B0604030504040204" pitchFamily="34" charset="-120"/>
              </a:rPr>
              <a:t>，可不限地區、學校、科組，至多可選擇</a:t>
            </a:r>
            <a:r>
              <a:rPr lang="en-US" altLang="zh-TW" sz="2800" b="1" u="sng" dirty="0">
                <a:solidFill>
                  <a:srgbClr val="FF0000"/>
                </a:solidFill>
                <a:ea typeface="微軟正黑體" panose="020B0604030504040204" pitchFamily="34" charset="-120"/>
              </a:rPr>
              <a:t>30</a:t>
            </a:r>
            <a:r>
              <a:rPr lang="zh-TW" altLang="en-US" sz="2800" b="1" u="sng" dirty="0">
                <a:solidFill>
                  <a:srgbClr val="FF0000"/>
                </a:solidFill>
                <a:ea typeface="微軟正黑體" panose="020B0604030504040204" pitchFamily="34" charset="-120"/>
              </a:rPr>
              <a:t>個</a:t>
            </a:r>
            <a:r>
              <a:rPr lang="zh-TW" altLang="en-US" sz="2800" dirty="0">
                <a:ea typeface="微軟正黑體" panose="020B0604030504040204" pitchFamily="34" charset="-120"/>
              </a:rPr>
              <a:t>志願。</a:t>
            </a:r>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smtClean="0">
              <a:ea typeface="微軟正黑體" panose="020B0604030504040204" pitchFamily="34" charset="-120"/>
            </a:endParaRPr>
          </a:p>
          <a:p>
            <a:pPr eaLnBrk="1" hangingPunct="1"/>
            <a:endParaRPr lang="en-US" altLang="zh-TW" sz="2800" dirty="0" smtClean="0">
              <a:ea typeface="微軟正黑體" panose="020B0604030504040204" pitchFamily="34" charset="-120"/>
            </a:endParaRPr>
          </a:p>
          <a:p>
            <a:pPr eaLnBrk="1" hangingPunct="1"/>
            <a:r>
              <a:rPr lang="zh-TW" altLang="en-US" sz="2800" dirty="0" smtClean="0">
                <a:ea typeface="微軟正黑體" panose="020B0604030504040204" pitchFamily="34" charset="-120"/>
              </a:rPr>
              <a:t>依</a:t>
            </a:r>
            <a:r>
              <a:rPr lang="zh-TW" altLang="en-US" sz="2800" dirty="0">
                <a:ea typeface="微軟正黑體" panose="020B0604030504040204" pitchFamily="34" charset="-120"/>
              </a:rPr>
              <a:t>超額比序項目核算「</a:t>
            </a:r>
            <a:r>
              <a:rPr lang="zh-TW" altLang="en-US" sz="2800" b="1" dirty="0">
                <a:ea typeface="微軟正黑體" panose="020B0604030504040204" pitchFamily="34" charset="-120"/>
              </a:rPr>
              <a:t>總積分</a:t>
            </a:r>
            <a:r>
              <a:rPr lang="zh-TW" altLang="en-US" sz="2800" dirty="0">
                <a:ea typeface="微軟正黑體" panose="020B0604030504040204" pitchFamily="34" charset="-120"/>
              </a:rPr>
              <a:t>」及「</a:t>
            </a:r>
            <a:r>
              <a:rPr lang="zh-TW" altLang="en-US" sz="2800" b="1" dirty="0">
                <a:ea typeface="微軟正黑體" panose="020B0604030504040204" pitchFamily="34" charset="-120"/>
              </a:rPr>
              <a:t>同分比序項目順序</a:t>
            </a:r>
            <a:r>
              <a:rPr lang="zh-TW" altLang="en-US" sz="2800" dirty="0">
                <a:ea typeface="微軟正黑體" panose="020B0604030504040204" pitchFamily="34" charset="-120"/>
              </a:rPr>
              <a:t>」，進行比序排定學生分發順位，再按學生所選填登記之志願序進行統一電腦分發。</a:t>
            </a:r>
            <a:endParaRPr lang="en-US" altLang="zh-TW" sz="2800" dirty="0">
              <a:ea typeface="微軟正黑體" panose="020B0604030504040204" pitchFamily="34" charset="-120"/>
            </a:endParaRPr>
          </a:p>
        </p:txBody>
      </p:sp>
      <p:pic>
        <p:nvPicPr>
          <p:cNvPr id="6" name="內容版面配置區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585" y="2398961"/>
            <a:ext cx="1738522" cy="1640684"/>
          </a:xfrm>
          <a:prstGeom prst="rect">
            <a:avLst/>
          </a:prstGeom>
        </p:spPr>
      </p:pic>
      <p:sp>
        <p:nvSpPr>
          <p:cNvPr id="8" name="向下箭號 7"/>
          <p:cNvSpPr/>
          <p:nvPr/>
        </p:nvSpPr>
        <p:spPr>
          <a:xfrm rot="16200000">
            <a:off x="2379273" y="3017874"/>
            <a:ext cx="846046" cy="832417"/>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8784" y="3257732"/>
            <a:ext cx="802050" cy="1002562"/>
          </a:xfrm>
          <a:prstGeom prst="rect">
            <a:avLst/>
          </a:prstGeom>
        </p:spPr>
      </p:pic>
      <p:sp>
        <p:nvSpPr>
          <p:cNvPr id="13" name="文字方塊 12">
            <a:extLst>
              <a:ext uri="{FF2B5EF4-FFF2-40B4-BE49-F238E27FC236}">
                <a16:creationId xmlns:a16="http://schemas.microsoft.com/office/drawing/2014/main" xmlns="" id="{F0D52DCD-0614-4069-AA4C-871F34C3A3FE}"/>
              </a:ext>
            </a:extLst>
          </p:cNvPr>
          <p:cNvSpPr txBox="1"/>
          <p:nvPr/>
        </p:nvSpPr>
        <p:spPr>
          <a:xfrm>
            <a:off x="813167" y="4100734"/>
            <a:ext cx="1572920" cy="400110"/>
          </a:xfrm>
          <a:prstGeom prst="rect">
            <a:avLst/>
          </a:prstGeom>
          <a:noFill/>
        </p:spPr>
        <p:txBody>
          <a:bodyPr wrap="square">
            <a:spAutoFit/>
          </a:bodyPr>
          <a:lstStyle/>
          <a:p>
            <a:pPr algn="ct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5" name="文字方塊 14">
            <a:extLst>
              <a:ext uri="{FF2B5EF4-FFF2-40B4-BE49-F238E27FC236}">
                <a16:creationId xmlns:a16="http://schemas.microsoft.com/office/drawing/2014/main" xmlns="" id="{F0D52DCD-0614-4069-AA4C-871F34C3A3FE}"/>
              </a:ext>
            </a:extLst>
          </p:cNvPr>
          <p:cNvSpPr txBox="1"/>
          <p:nvPr/>
        </p:nvSpPr>
        <p:spPr>
          <a:xfrm>
            <a:off x="6452386" y="4100734"/>
            <a:ext cx="1572920" cy="400110"/>
          </a:xfrm>
          <a:prstGeom prst="rect">
            <a:avLst/>
          </a:prstGeom>
          <a:noFill/>
        </p:spPr>
        <p:txBody>
          <a:bodyPr wrap="square">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報到</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向下箭號 15"/>
          <p:cNvSpPr/>
          <p:nvPr/>
        </p:nvSpPr>
        <p:spPr>
          <a:xfrm rot="16200000">
            <a:off x="5516910" y="3007635"/>
            <a:ext cx="846046" cy="832417"/>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26" name="Picture 2" descr="D:\適性宣導講師培訓計畫\110學年度\素材\台灣地圖.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3461293" y="2107973"/>
            <a:ext cx="1778128" cy="2222660"/>
          </a:xfrm>
          <a:prstGeom prst="rect">
            <a:avLst/>
          </a:prstGeom>
          <a:noFill/>
          <a:extLst>
            <a:ext uri="{909E8E84-426E-40DD-AFC4-6F175D3DCCD1}">
              <a14:hiddenFill xmlns:a14="http://schemas.microsoft.com/office/drawing/2010/main">
                <a:solidFill>
                  <a:srgbClr val="FFFFFF"/>
                </a:solidFill>
              </a14:hiddenFill>
            </a:ext>
          </a:extLst>
        </p:spPr>
      </p:pic>
      <p:sp>
        <p:nvSpPr>
          <p:cNvPr id="21" name="文字方塊 20">
            <a:extLst>
              <a:ext uri="{FF2B5EF4-FFF2-40B4-BE49-F238E27FC236}">
                <a16:creationId xmlns:a16="http://schemas.microsoft.com/office/drawing/2014/main" xmlns="" id="{F0D52DCD-0614-4069-AA4C-871F34C3A3FE}"/>
              </a:ext>
            </a:extLst>
          </p:cNvPr>
          <p:cNvSpPr txBox="1"/>
          <p:nvPr/>
        </p:nvSpPr>
        <p:spPr>
          <a:xfrm>
            <a:off x="3563897" y="4177679"/>
            <a:ext cx="1572920" cy="646331"/>
          </a:xfrm>
          <a:prstGeom prst="rect">
            <a:avLst/>
          </a:prstGeom>
          <a:noFill/>
        </p:spPr>
        <p:txBody>
          <a:bodyPr wrap="square">
            <a:spAutoFit/>
          </a:bodyPr>
          <a:lstStyle/>
          <a:p>
            <a:pPr algn="ctr"/>
            <a:r>
              <a:rPr lang="zh-TW" altLang="en-US"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22" name="Block Arc 14">
            <a:extLst>
              <a:ext uri="{FF2B5EF4-FFF2-40B4-BE49-F238E27FC236}">
                <a16:creationId xmlns:a16="http://schemas.microsoft.com/office/drawing/2014/main" xmlns="" id="{F84CC100-88A8-4E3E-8091-D49E44C308ED}"/>
              </a:ext>
            </a:extLst>
          </p:cNvPr>
          <p:cNvSpPr/>
          <p:nvPr/>
        </p:nvSpPr>
        <p:spPr>
          <a:xfrm rot="16200000">
            <a:off x="1057320" y="2881179"/>
            <a:ext cx="1084614" cy="108532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
        <p:nvSpPr>
          <p:cNvPr id="17" name="矩形 16"/>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錄取方式</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19</a:t>
            </a:fld>
            <a:endParaRPr lang="zh-TW" altLang="en-US"/>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0" name="矩形 19"/>
          <p:cNvSpPr/>
          <p:nvPr/>
        </p:nvSpPr>
        <p:spPr>
          <a:xfrm>
            <a:off x="3616" y="0"/>
            <a:ext cx="9144000" cy="406800"/>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nvGrpSpPr>
          <p:cNvPr id="11" name="群組 10"/>
          <p:cNvGrpSpPr/>
          <p:nvPr/>
        </p:nvGrpSpPr>
        <p:grpSpPr>
          <a:xfrm>
            <a:off x="251520" y="2348880"/>
            <a:ext cx="2182822" cy="2312346"/>
            <a:chOff x="300946" y="1993609"/>
            <a:chExt cx="2617428" cy="2772741"/>
          </a:xfrm>
        </p:grpSpPr>
        <p:sp>
          <p:nvSpPr>
            <p:cNvPr id="3" name="矩形 2"/>
            <p:cNvSpPr/>
            <p:nvPr/>
          </p:nvSpPr>
          <p:spPr>
            <a:xfrm>
              <a:off x="300946" y="3454421"/>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11066" y="1993609"/>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691099" y="2597263"/>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17691" y="2822178"/>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08391" y="4324842"/>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774296" y="2705822"/>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24" name="矩形 23"/>
            <p:cNvSpPr/>
            <p:nvPr/>
          </p:nvSpPr>
          <p:spPr>
            <a:xfrm>
              <a:off x="706965" y="3163523"/>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946033" y="2923359"/>
              <a:ext cx="1207422" cy="1077218"/>
            </a:xfrm>
            <a:prstGeom prst="rect">
              <a:avLst/>
            </a:prstGeom>
          </p:spPr>
          <p:txBody>
            <a:bodyPr wrap="square">
              <a:spAutoFit/>
            </a:bodyPr>
            <a:lstStyle/>
            <a:p>
              <a:pPr algn="ctr"/>
              <a:r>
                <a:rPr lang="zh-TW" altLang="en-US" sz="3200" dirty="0" smtClean="0">
                  <a:solidFill>
                    <a:schemeClr val="bg1"/>
                  </a:solidFill>
                  <a:latin typeface="微軟正黑體" panose="020B0604030504040204" pitchFamily="34" charset="-120"/>
                  <a:ea typeface="微軟正黑體" panose="020B0604030504040204" pitchFamily="34" charset="-120"/>
                </a:rPr>
                <a:t>簡報大綱</a:t>
              </a:r>
              <a:endParaRPr lang="zh-TW" altLang="en-US" sz="3200" dirty="0">
                <a:solidFill>
                  <a:schemeClr val="bg1"/>
                </a:solidFill>
                <a:latin typeface="微軟正黑體" panose="020B0604030504040204" pitchFamily="34" charset="-120"/>
                <a:ea typeface="微軟正黑體" panose="020B0604030504040204" pitchFamily="34" charset="-120"/>
              </a:endParaRPr>
            </a:p>
          </p:txBody>
        </p:sp>
      </p:grpSp>
      <p:grpSp>
        <p:nvGrpSpPr>
          <p:cNvPr id="22" name="群組 21"/>
          <p:cNvGrpSpPr/>
          <p:nvPr/>
        </p:nvGrpSpPr>
        <p:grpSpPr>
          <a:xfrm>
            <a:off x="2685332" y="908720"/>
            <a:ext cx="6207148" cy="4708981"/>
            <a:chOff x="3826847" y="2547340"/>
            <a:chExt cx="6274126" cy="4759793"/>
          </a:xfrm>
        </p:grpSpPr>
        <p:sp>
          <p:nvSpPr>
            <p:cNvPr id="23" name="矩形 22"/>
            <p:cNvSpPr/>
            <p:nvPr/>
          </p:nvSpPr>
          <p:spPr>
            <a:xfrm>
              <a:off x="3826847" y="2547340"/>
              <a:ext cx="6274126" cy="4759793"/>
            </a:xfrm>
            <a:prstGeom prst="rect">
              <a:avLst/>
            </a:prstGeom>
          </p:spPr>
          <p:txBody>
            <a:bodyPr wrap="none">
              <a:spAutoFit/>
            </a:bodyPr>
            <a:lstStyle/>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壹、關於五專</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貳、</a:t>
              </a:r>
              <a:r>
                <a:rPr lang="en-US" altLang="zh-TW" sz="2500" b="1" dirty="0" smtClean="0">
                  <a:solidFill>
                    <a:srgbClr val="731F3F"/>
                  </a:solidFill>
                  <a:latin typeface="微軟正黑體" panose="020B0604030504040204" pitchFamily="34" charset="-120"/>
                  <a:ea typeface="微軟正黑體" panose="020B0604030504040204" pitchFamily="34" charset="-120"/>
                </a:rPr>
                <a:t>110</a:t>
              </a:r>
              <a:r>
                <a:rPr lang="zh-TW" altLang="en-US" sz="2500" b="1" dirty="0" smtClean="0">
                  <a:solidFill>
                    <a:srgbClr val="731F3F"/>
                  </a:solidFill>
                  <a:latin typeface="微軟正黑體" panose="020B0604030504040204" pitchFamily="34" charset="-120"/>
                  <a:ea typeface="微軟正黑體" panose="020B0604030504040204" pitchFamily="34" charset="-120"/>
                </a:rPr>
                <a:t>學年度五專招生簡介</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參、</a:t>
              </a:r>
              <a:r>
                <a:rPr lang="en-US" altLang="zh-TW" sz="2500" b="1" dirty="0" smtClean="0">
                  <a:solidFill>
                    <a:srgbClr val="731F3F"/>
                  </a:solidFill>
                  <a:latin typeface="微軟正黑體" panose="020B0604030504040204" pitchFamily="34" charset="-120"/>
                  <a:ea typeface="微軟正黑體" panose="020B0604030504040204" pitchFamily="34" charset="-120"/>
                </a:rPr>
                <a:t>110</a:t>
              </a:r>
              <a:r>
                <a:rPr lang="zh-TW" altLang="en-US" sz="2500" b="1" dirty="0" smtClean="0">
                  <a:solidFill>
                    <a:srgbClr val="731F3F"/>
                  </a:solidFill>
                  <a:latin typeface="微軟正黑體" panose="020B0604030504040204" pitchFamily="34" charset="-120"/>
                  <a:ea typeface="微軟正黑體" panose="020B0604030504040204" pitchFamily="34" charset="-120"/>
                </a:rPr>
                <a:t>學年度五專優先免試入學</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肆、</a:t>
              </a:r>
              <a:r>
                <a:rPr lang="en-US" altLang="zh-TW" sz="2500" b="1" dirty="0" smtClean="0">
                  <a:solidFill>
                    <a:srgbClr val="731F3F"/>
                  </a:solidFill>
                  <a:latin typeface="微軟正黑體" panose="020B0604030504040204" pitchFamily="34" charset="-120"/>
                  <a:ea typeface="微軟正黑體" panose="020B0604030504040204" pitchFamily="34" charset="-120"/>
                </a:rPr>
                <a:t>110</a:t>
              </a:r>
              <a:r>
                <a:rPr lang="zh-TW" altLang="en-US" sz="2500" b="1" dirty="0" smtClean="0">
                  <a:solidFill>
                    <a:srgbClr val="731F3F"/>
                  </a:solidFill>
                  <a:latin typeface="微軟正黑體" panose="020B0604030504040204" pitchFamily="34" charset="-120"/>
                  <a:ea typeface="微軟正黑體" panose="020B0604030504040204" pitchFamily="34" charset="-120"/>
                </a:rPr>
                <a:t>學年度北中南區五專聯合免試入學</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伍、其他五專招生管道</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陸、招生資訊查詢</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p:txBody>
        </p:sp>
        <p:cxnSp>
          <p:nvCxnSpPr>
            <p:cNvPr id="25" name="直線接點 24"/>
            <p:cNvCxnSpPr/>
            <p:nvPr/>
          </p:nvCxnSpPr>
          <p:spPr>
            <a:xfrm>
              <a:off x="3912975" y="3306605"/>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3912976" y="4034456"/>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直線接點 126"/>
            <p:cNvCxnSpPr/>
            <p:nvPr/>
          </p:nvCxnSpPr>
          <p:spPr>
            <a:xfrm>
              <a:off x="3912974" y="4805405"/>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線接點 127"/>
            <p:cNvCxnSpPr/>
            <p:nvPr/>
          </p:nvCxnSpPr>
          <p:spPr>
            <a:xfrm>
              <a:off x="3912974" y="5591447"/>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直線接點 128"/>
            <p:cNvCxnSpPr/>
            <p:nvPr/>
          </p:nvCxnSpPr>
          <p:spPr>
            <a:xfrm>
              <a:off x="3912974" y="6363576"/>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0" name="直線接點 129"/>
            <p:cNvCxnSpPr/>
            <p:nvPr/>
          </p:nvCxnSpPr>
          <p:spPr>
            <a:xfrm>
              <a:off x="3912973" y="7091426"/>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群組 18"/>
          <p:cNvGrpSpPr/>
          <p:nvPr/>
        </p:nvGrpSpPr>
        <p:grpSpPr>
          <a:xfrm>
            <a:off x="4817421" y="6492798"/>
            <a:ext cx="4319903" cy="377026"/>
            <a:chOff x="4738373" y="6386351"/>
            <a:chExt cx="4319903" cy="377026"/>
          </a:xfrm>
        </p:grpSpPr>
        <p:sp>
          <p:nvSpPr>
            <p:cNvPr id="21" name="矩形 20"/>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27" name="圖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811093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4001375625"/>
              </p:ext>
            </p:extLst>
          </p:nvPr>
        </p:nvGraphicFramePr>
        <p:xfrm>
          <a:off x="179512" y="1340768"/>
          <a:ext cx="6984454" cy="4624290"/>
        </p:xfrm>
        <a:graphic>
          <a:graphicData uri="http://schemas.openxmlformats.org/drawingml/2006/table">
            <a:tbl>
              <a:tblPr firstRow="1" bandRow="1">
                <a:tableStyleId>{5940675A-B579-460E-94D1-54222C63F5DA}</a:tableStyleId>
              </a:tblPr>
              <a:tblGrid>
                <a:gridCol w="2268275">
                  <a:extLst>
                    <a:ext uri="{9D8B030D-6E8A-4147-A177-3AD203B41FA5}">
                      <a16:colId xmlns:a16="http://schemas.microsoft.com/office/drawing/2014/main" xmlns="" val="20000"/>
                    </a:ext>
                  </a:extLst>
                </a:gridCol>
                <a:gridCol w="4716179">
                  <a:extLst>
                    <a:ext uri="{9D8B030D-6E8A-4147-A177-3AD203B41FA5}">
                      <a16:colId xmlns:a16="http://schemas.microsoft.com/office/drawing/2014/main" xmlns="" val="20001"/>
                    </a:ext>
                  </a:extLst>
                </a:gridCol>
              </a:tblGrid>
              <a:tr h="502058">
                <a:tc>
                  <a:txBody>
                    <a:bodyP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1" marB="45721"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1" marB="45721"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xmlns="" val="10000"/>
                  </a:ext>
                </a:extLst>
              </a:tr>
              <a:tr h="615104">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日起發售及開放網路下載</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04859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4859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0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15104">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10004"/>
                  </a:ext>
                </a:extLst>
              </a:tr>
              <a:tr h="794840">
                <a:tc>
                  <a:txBody>
                    <a:bodyP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407">
            <a:off x="6852030" y="1098131"/>
            <a:ext cx="2450738" cy="3267650"/>
          </a:xfrm>
          <a:prstGeom prst="rect">
            <a:avLst/>
          </a:prstGeom>
        </p:spPr>
      </p:pic>
      <p:sp>
        <p:nvSpPr>
          <p:cNvPr id="8" name="文字方塊 7"/>
          <p:cNvSpPr txBox="1"/>
          <p:nvPr/>
        </p:nvSpPr>
        <p:spPr>
          <a:xfrm rot="577325">
            <a:off x="7641816" y="1658867"/>
            <a:ext cx="1152128"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288" y="5550512"/>
            <a:ext cx="1966502" cy="1326866"/>
          </a:xfrm>
          <a:prstGeom prst="rect">
            <a:avLst/>
          </a:prstGeom>
        </p:spPr>
      </p:pic>
      <p:sp>
        <p:nvSpPr>
          <p:cNvPr id="11" name="Text Box 22"/>
          <p:cNvSpPr txBox="1">
            <a:spLocks noChangeArrowheads="1"/>
          </p:cNvSpPr>
          <p:nvPr/>
        </p:nvSpPr>
        <p:spPr bwMode="auto">
          <a:xfrm>
            <a:off x="7466933" y="5738029"/>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2" name="右彎箭號 11"/>
          <p:cNvSpPr/>
          <p:nvPr/>
        </p:nvSpPr>
        <p:spPr bwMode="auto">
          <a:xfrm rot="5400000">
            <a:off x="7414631" y="4474482"/>
            <a:ext cx="846526" cy="1347856"/>
          </a:xfrm>
          <a:prstGeom prst="bentArrow">
            <a:avLst>
              <a:gd name="adj1" fmla="val 25642"/>
              <a:gd name="adj2" fmla="val 29656"/>
              <a:gd name="adj3" fmla="val 43084"/>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矩形 12"/>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重要日程</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Text Box 17"/>
          <p:cNvSpPr txBox="1">
            <a:spLocks noChangeArrowheads="1"/>
          </p:cNvSpPr>
          <p:nvPr/>
        </p:nvSpPr>
        <p:spPr bwMode="auto">
          <a:xfrm>
            <a:off x="7227187" y="4380385"/>
            <a:ext cx="960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2" name="投影片編號版面配置區 1"/>
          <p:cNvSpPr>
            <a:spLocks noGrp="1"/>
          </p:cNvSpPr>
          <p:nvPr>
            <p:ph type="sldNum" sz="quarter" idx="12"/>
          </p:nvPr>
        </p:nvSpPr>
        <p:spPr/>
        <p:txBody>
          <a:bodyPr/>
          <a:lstStyle/>
          <a:p>
            <a:pPr>
              <a:defRPr/>
            </a:pPr>
            <a:fld id="{3389D979-77D4-4AA7-9D0B-5088B9A32813}" type="slidenum">
              <a:rPr lang="zh-TW" altLang="en-US" smtClean="0"/>
              <a:pPr>
                <a:defRPr/>
              </a:pPr>
              <a:t>20</a:t>
            </a:fld>
            <a:endParaRPr lang="zh-TW" altLang="en-US"/>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bwMode="auto">
          <a:xfrm>
            <a:off x="2555776" y="1340768"/>
            <a:ext cx="5184576" cy="2743200"/>
          </a:xfrm>
          <a:prstGeom prst="roundRect">
            <a:avLst>
              <a:gd name="adj" fmla="val 7046"/>
            </a:avLst>
          </a:prstGeom>
          <a:solidFill>
            <a:schemeClr val="accent4">
              <a:lumMod val="40000"/>
              <a:lumOff val="60000"/>
            </a:schemeClr>
          </a:solidFill>
          <a:ln w="9525">
            <a:noFill/>
            <a:round/>
            <a:headEnd/>
            <a:tailEnd type="triangle" w="med" len="med"/>
          </a:ln>
          <a:effectLst>
            <a:outerShdw blurRad="1270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algn="ctr"/>
            <a:endParaRPr lang="zh-TW" altLang="en-US"/>
          </a:p>
        </p:txBody>
      </p:sp>
      <p:sp>
        <p:nvSpPr>
          <p:cNvPr id="5" name="圓角矩形 4"/>
          <p:cNvSpPr/>
          <p:nvPr/>
        </p:nvSpPr>
        <p:spPr bwMode="auto">
          <a:xfrm>
            <a:off x="1524000" y="1196752"/>
            <a:ext cx="1175792" cy="3031232"/>
          </a:xfrm>
          <a:prstGeom prst="roundRect">
            <a:avLst>
              <a:gd name="adj" fmla="val 704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0800000" scaled="1"/>
            <a:tileRect/>
          </a:grad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4178648384"/>
              </p:ext>
            </p:extLst>
          </p:nvPr>
        </p:nvGraphicFramePr>
        <p:xfrm>
          <a:off x="1524000" y="1340768"/>
          <a:ext cx="6096000" cy="2743200"/>
        </p:xfrm>
        <a:graphic>
          <a:graphicData uri="http://schemas.openxmlformats.org/drawingml/2006/table">
            <a:tbl>
              <a:tblPr firstRow="1" bandRow="1">
                <a:tableStyleId>{5C22544A-7EE6-4342-B048-85BDC9FD1C3A}</a:tableStyleId>
              </a:tblPr>
              <a:tblGrid>
                <a:gridCol w="1175792"/>
                <a:gridCol w="4920208"/>
              </a:tblGrid>
              <a:tr h="370840">
                <a:tc rowSpan="6">
                  <a:txBody>
                    <a:bodyPr/>
                    <a:lstStyle/>
                    <a:p>
                      <a:pPr algn="ctr"/>
                      <a:r>
                        <a:rPr lang="zh-TW" altLang="en-US" sz="3200" dirty="0" smtClean="0">
                          <a:solidFill>
                            <a:schemeClr val="bg1"/>
                          </a:solidFill>
                          <a:latin typeface="Times New Roman" pitchFamily="18" charset="0"/>
                          <a:ea typeface="微軟正黑體" pitchFamily="34" charset="-120"/>
                          <a:cs typeface="Times New Roman" pitchFamily="18" charset="0"/>
                        </a:rPr>
                        <a:t>採</a:t>
                      </a:r>
                      <a:endParaRPr lang="en-US" altLang="zh-TW" sz="3200" dirty="0" smtClean="0">
                        <a:solidFill>
                          <a:schemeClr val="bg1"/>
                        </a:solidFill>
                        <a:latin typeface="Times New Roman" pitchFamily="18" charset="0"/>
                        <a:ea typeface="微軟正黑體" pitchFamily="34" charset="-120"/>
                        <a:cs typeface="Times New Roman" pitchFamily="18" charset="0"/>
                      </a:endParaRPr>
                    </a:p>
                    <a:p>
                      <a:pPr algn="ctr"/>
                      <a:r>
                        <a:rPr lang="zh-TW" altLang="en-US" sz="3200" dirty="0" smtClean="0">
                          <a:solidFill>
                            <a:schemeClr val="bg1"/>
                          </a:solidFill>
                          <a:latin typeface="Times New Roman" pitchFamily="18" charset="0"/>
                          <a:ea typeface="微軟正黑體" pitchFamily="34" charset="-120"/>
                          <a:cs typeface="Times New Roman" pitchFamily="18" charset="0"/>
                        </a:rPr>
                        <a:t>計</a:t>
                      </a:r>
                      <a:endParaRPr lang="en-US" altLang="zh-TW" sz="3200" dirty="0" smtClean="0">
                        <a:solidFill>
                          <a:schemeClr val="bg1"/>
                        </a:solidFill>
                        <a:latin typeface="Times New Roman" pitchFamily="18" charset="0"/>
                        <a:ea typeface="微軟正黑體" pitchFamily="34" charset="-120"/>
                        <a:cs typeface="Times New Roman" pitchFamily="18" charset="0"/>
                      </a:endParaRPr>
                    </a:p>
                    <a:p>
                      <a:pPr algn="ctr"/>
                      <a:r>
                        <a:rPr lang="zh-TW" altLang="en-US" sz="3200" dirty="0" smtClean="0">
                          <a:solidFill>
                            <a:schemeClr val="bg1"/>
                          </a:solidFill>
                          <a:latin typeface="Times New Roman" pitchFamily="18" charset="0"/>
                          <a:ea typeface="微軟正黑體" pitchFamily="34" charset="-120"/>
                          <a:cs typeface="Times New Roman" pitchFamily="18" charset="0"/>
                        </a:rPr>
                        <a:t>項</a:t>
                      </a:r>
                      <a:endParaRPr lang="en-US" altLang="zh-TW" sz="3200" dirty="0" smtClean="0">
                        <a:solidFill>
                          <a:schemeClr val="bg1"/>
                        </a:solidFill>
                        <a:latin typeface="Times New Roman" pitchFamily="18" charset="0"/>
                        <a:ea typeface="微軟正黑體" pitchFamily="34" charset="-120"/>
                        <a:cs typeface="Times New Roman" pitchFamily="18" charset="0"/>
                      </a:endParaRPr>
                    </a:p>
                    <a:p>
                      <a:pPr algn="ctr"/>
                      <a:r>
                        <a:rPr lang="zh-TW" altLang="en-US" sz="3200" dirty="0" smtClean="0">
                          <a:solidFill>
                            <a:schemeClr val="bg1"/>
                          </a:solidFill>
                          <a:latin typeface="Times New Roman" pitchFamily="18" charset="0"/>
                          <a:ea typeface="微軟正黑體" pitchFamily="34" charset="-120"/>
                          <a:cs typeface="Times New Roman" pitchFamily="18" charset="0"/>
                        </a:rPr>
                        <a:t>目</a:t>
                      </a:r>
                      <a:endParaRPr lang="zh-TW" altLang="en-US" sz="3200" dirty="0">
                        <a:solidFill>
                          <a:schemeClr val="bg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dirty="0" smtClean="0">
                          <a:solidFill>
                            <a:schemeClr val="tx1"/>
                          </a:solidFill>
                          <a:latin typeface="Times New Roman" pitchFamily="18" charset="0"/>
                          <a:ea typeface="微軟正黑體" pitchFamily="34" charset="-120"/>
                          <a:cs typeface="Times New Roman" pitchFamily="18" charset="0"/>
                        </a:rPr>
                        <a:t>多元學習表現</a:t>
                      </a:r>
                      <a:r>
                        <a:rPr lang="en-US" altLang="zh-TW" sz="1800" b="0" dirty="0" smtClean="0">
                          <a:solidFill>
                            <a:schemeClr val="tx1"/>
                          </a:solidFill>
                          <a:latin typeface="Times New Roman" pitchFamily="18" charset="0"/>
                          <a:ea typeface="微軟正黑體" pitchFamily="34" charset="-120"/>
                          <a:cs typeface="Times New Roman" pitchFamily="18" charset="0"/>
                        </a:rPr>
                        <a:t>(</a:t>
                      </a:r>
                      <a:r>
                        <a:rPr lang="zh-TW" altLang="en-US" sz="1800" b="0" dirty="0" smtClean="0">
                          <a:solidFill>
                            <a:schemeClr val="tx1"/>
                          </a:solidFill>
                          <a:latin typeface="Times New Roman" pitchFamily="18" charset="0"/>
                          <a:ea typeface="微軟正黑體" pitchFamily="34" charset="-120"/>
                          <a:cs typeface="Times New Roman" pitchFamily="18" charset="0"/>
                        </a:rPr>
                        <a:t>含服務學習及競賽</a:t>
                      </a:r>
                      <a:r>
                        <a:rPr lang="en-US" altLang="zh-TW" sz="1800" b="0" dirty="0" smtClean="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rgbClr val="FF0000"/>
                          </a:solidFill>
                          <a:latin typeface="Times New Roman" pitchFamily="18" charset="0"/>
                          <a:ea typeface="微軟正黑體" pitchFamily="34" charset="-120"/>
                          <a:cs typeface="Times New Roman" pitchFamily="18" charset="0"/>
                        </a:rPr>
                        <a:t>技藝優良</a:t>
                      </a:r>
                      <a:endParaRPr lang="zh-TW" altLang="en-US" sz="2400" dirty="0">
                        <a:solidFill>
                          <a:srgbClr val="FF0000"/>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弱勢身分</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均衡學習</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國中教育會考</a:t>
                      </a:r>
                      <a:r>
                        <a:rPr lang="en-US" altLang="zh-TW" sz="1800" dirty="0" smtClean="0">
                          <a:solidFill>
                            <a:schemeClr val="tx1"/>
                          </a:solidFill>
                          <a:latin typeface="Times New Roman" pitchFamily="18" charset="0"/>
                          <a:ea typeface="微軟正黑體" pitchFamily="34" charset="-120"/>
                          <a:cs typeface="Times New Roman" pitchFamily="18" charset="0"/>
                        </a:rPr>
                        <a:t>(</a:t>
                      </a:r>
                      <a:r>
                        <a:rPr lang="zh-TW" altLang="en-US" sz="1800" dirty="0" smtClean="0">
                          <a:solidFill>
                            <a:schemeClr val="tx1"/>
                          </a:solidFill>
                          <a:latin typeface="Times New Roman" pitchFamily="18" charset="0"/>
                          <a:ea typeface="微軟正黑體" pitchFamily="34" charset="-120"/>
                          <a:cs typeface="Times New Roman" pitchFamily="18" charset="0"/>
                        </a:rPr>
                        <a:t>含寫作測驗</a:t>
                      </a:r>
                      <a:r>
                        <a:rPr lang="en-US" altLang="zh-TW" sz="1800" dirty="0" smtClean="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志願序</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3" name="矩形 2"/>
          <p:cNvSpPr/>
          <p:nvPr/>
        </p:nvSpPr>
        <p:spPr>
          <a:xfrm>
            <a:off x="473770" y="4388911"/>
            <a:ext cx="8196460" cy="1200329"/>
          </a:xfrm>
          <a:prstGeom prst="rect">
            <a:avLst/>
          </a:prstGeom>
        </p:spPr>
        <p:txBody>
          <a:bodyPr wrap="square">
            <a:spAutoFit/>
          </a:bodyPr>
          <a:lstStyle/>
          <a:p>
            <a:pPr marL="342900" lvl="0" indent="-342900" eaLnBrk="1" hangingPunct="1">
              <a:spcBef>
                <a:spcPts val="1200"/>
              </a:spcBef>
              <a:buFont typeface="Arial" panose="020B0604020202020204" pitchFamily="34" charset="0"/>
              <a:buChar char="•"/>
            </a:pP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護理助產科</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除護理科、護理助產科外</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「超額比序總積分」採計項目</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BCF6C782-A86A-45BB-B3F6-D32D537A4B8D}" type="slidenum">
              <a:rPr lang="zh-TW" altLang="en-US" smtClean="0"/>
              <a:pPr>
                <a:defRPr/>
              </a:pPr>
              <a:t>21</a:t>
            </a:fld>
            <a:endParaRPr lang="zh-TW" altLang="en-US"/>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325322199"/>
              </p:ext>
            </p:extLst>
          </p:nvPr>
        </p:nvGraphicFramePr>
        <p:xfrm>
          <a:off x="457200" y="1266244"/>
          <a:ext cx="8229601" cy="4755044"/>
        </p:xfrm>
        <a:graphic>
          <a:graphicData uri="http://schemas.openxmlformats.org/drawingml/2006/table">
            <a:tbl>
              <a:tblPr firstRow="1" bandRow="1">
                <a:tableStyleId>{5940675A-B579-460E-94D1-54222C63F5DA}</a:tableStyleId>
              </a:tblPr>
              <a:tblGrid>
                <a:gridCol w="1450504">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1090465">
                  <a:extLst>
                    <a:ext uri="{9D8B030D-6E8A-4147-A177-3AD203B41FA5}">
                      <a16:colId xmlns:a16="http://schemas.microsoft.com/office/drawing/2014/main" xmlns="" val="20005"/>
                    </a:ext>
                  </a:extLst>
                </a:gridCol>
              </a:tblGrid>
              <a:tr h="748680">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21" marB="45721"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單項</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上限</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21" marB="45721"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xmlns="" val="10000"/>
                  </a:ext>
                </a:extLst>
              </a:tr>
              <a:tr h="518200">
                <a:tc rowSpan="4">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多元學習表現</a:t>
                      </a:r>
                    </a:p>
                  </a:txBody>
                  <a:tcPr marT="45721" marB="4572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91096">
                <a:tc vMerge="1">
                  <a:txBody>
                    <a:bodyPr/>
                    <a:lstStyle/>
                    <a:p>
                      <a:endParaRPr lang="zh-TW" altLang="en-US"/>
                    </a:p>
                  </a:txBody>
                  <a:tcPr/>
                </a:tc>
                <a:tc rowSpan="2">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5545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T="45721" marB="4572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國文、數學英語、自然社會</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各科</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志願序</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(1~30)</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總積分</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上限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6"/>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超額比序項目積分對照表</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22</a:t>
            </a:fld>
            <a:endParaRPr lang="zh-TW" altLang="en-US"/>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940102250"/>
              </p:ext>
            </p:extLst>
          </p:nvPr>
        </p:nvGraphicFramePr>
        <p:xfrm>
          <a:off x="251520" y="1272294"/>
          <a:ext cx="8614999" cy="3005026"/>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285031">
                  <a:extLst>
                    <a:ext uri="{9D8B030D-6E8A-4147-A177-3AD203B41FA5}">
                      <a16:colId xmlns:a16="http://schemas.microsoft.com/office/drawing/2014/main" xmlns="" val="20003"/>
                    </a:ext>
                  </a:extLst>
                </a:gridCol>
                <a:gridCol w="1749648">
                  <a:extLst>
                    <a:ext uri="{9D8B030D-6E8A-4147-A177-3AD203B41FA5}">
                      <a16:colId xmlns:a16="http://schemas.microsoft.com/office/drawing/2014/main" xmlns=""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xmlns="" val="10000"/>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24617" name="文字方塊 4"/>
          <p:cNvSpPr txBox="1">
            <a:spLocks noChangeArrowheads="1"/>
          </p:cNvSpPr>
          <p:nvPr/>
        </p:nvSpPr>
        <p:spPr bwMode="auto">
          <a:xfrm>
            <a:off x="468313" y="4277320"/>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以簡章所列競賽為限</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以縣市政府主辦者為限</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多元學習表現</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競賽</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(1/2)</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23</a:t>
            </a:fld>
            <a:endParaRPr lang="zh-TW" altLang="en-US"/>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1340768"/>
            <a:ext cx="8229600" cy="1108720"/>
          </a:xfrm>
        </p:spPr>
        <p:txBody>
          <a:bodyPr/>
          <a:lstStyle/>
          <a:p>
            <a:pPr marL="0" indent="0">
              <a:buNone/>
            </a:pPr>
            <a:r>
              <a:rPr lang="en-US" altLang="zh-TW" sz="2800" dirty="0"/>
              <a:t>A</a:t>
            </a:r>
            <a:r>
              <a:rPr lang="zh-TW" altLang="en-US" sz="2800" dirty="0"/>
              <a:t>：何謂「同學年度同項競賽」</a:t>
            </a:r>
            <a:r>
              <a:rPr lang="en-US" altLang="zh-TW" sz="2800" dirty="0"/>
              <a:t>?</a:t>
            </a:r>
          </a:p>
          <a:p>
            <a:pPr marL="630000" indent="-630000">
              <a:buNone/>
            </a:pPr>
            <a:r>
              <a:rPr lang="en-US" altLang="zh-TW" sz="2800" dirty="0"/>
              <a:t>Q</a:t>
            </a:r>
            <a:r>
              <a:rPr lang="zh-TW" altLang="en-US" sz="2800" dirty="0"/>
              <a:t>：競賽採計以「名稱」判斷為主。</a:t>
            </a:r>
          </a:p>
        </p:txBody>
      </p:sp>
      <p:graphicFrame>
        <p:nvGraphicFramePr>
          <p:cNvPr id="3" name="表格 2"/>
          <p:cNvGraphicFramePr>
            <a:graphicFrameLocks noGrp="1"/>
          </p:cNvGraphicFramePr>
          <p:nvPr>
            <p:extLst>
              <p:ext uri="{D42A27DB-BD31-4B8C-83A1-F6EECF244321}">
                <p14:modId xmlns:p14="http://schemas.microsoft.com/office/powerpoint/2010/main" val="3423592335"/>
              </p:ext>
            </p:extLst>
          </p:nvPr>
        </p:nvGraphicFramePr>
        <p:xfrm>
          <a:off x="827584" y="2636912"/>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xmlns="" val="20000"/>
                    </a:ext>
                  </a:extLst>
                </a:gridCol>
                <a:gridCol w="3636404">
                  <a:extLst>
                    <a:ext uri="{9D8B030D-6E8A-4147-A177-3AD203B41FA5}">
                      <a16:colId xmlns:a16="http://schemas.microsoft.com/office/drawing/2014/main" xmlns="" val="20001"/>
                    </a:ext>
                  </a:extLst>
                </a:gridCol>
              </a:tblGrid>
              <a:tr h="663138">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採計方式</a:t>
                      </a: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競賽名稱</a:t>
                      </a:r>
                    </a:p>
                  </a:txBody>
                  <a:tcPr anchor="ctr"/>
                </a:tc>
                <a:extLst>
                  <a:ext uri="{0D108BD9-81ED-4DB2-BD59-A6C34878D82A}">
                    <a16:rowId xmlns:a16="http://schemas.microsoft.com/office/drawing/2014/main" xmlns="" val="10000"/>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擇優採計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秋季預賽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春季決賽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xmlns="" val="10001"/>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累計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臺中市秋季錦標賽</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臺中市春季錦標賽</a:t>
                      </a:r>
                    </a:p>
                  </a:txBody>
                  <a:tcPr anchor="ctr"/>
                </a:tc>
                <a:extLst>
                  <a:ext uri="{0D108BD9-81ED-4DB2-BD59-A6C34878D82A}">
                    <a16:rowId xmlns:a16="http://schemas.microsoft.com/office/drawing/2014/main" xmlns="" val="10002"/>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競賽</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(2/2)</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BCF6C782-A86A-45BB-B3F6-D32D537A4B8D}" type="slidenum">
              <a:rPr lang="zh-TW" altLang="en-US" smtClean="0"/>
              <a:pPr>
                <a:defRPr/>
              </a:pPr>
              <a:t>24</a:t>
            </a:fld>
            <a:endParaRPr lang="zh-TW" altLang="en-US"/>
          </a:p>
        </p:txBody>
      </p:sp>
    </p:spTree>
    <p:extLst>
      <p:ext uri="{BB962C8B-B14F-4D97-AF65-F5344CB8AC3E}">
        <p14:creationId xmlns:p14="http://schemas.microsoft.com/office/powerpoint/2010/main" val="365940066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765059438"/>
              </p:ext>
            </p:extLst>
          </p:nvPr>
        </p:nvGraphicFramePr>
        <p:xfrm>
          <a:off x="468313" y="1313037"/>
          <a:ext cx="8229600" cy="3743175"/>
        </p:xfrm>
        <a:graphic>
          <a:graphicData uri="http://schemas.openxmlformats.org/drawingml/2006/table">
            <a:tbl>
              <a:tblPr firstRow="1" bandRow="1">
                <a:tableStyleId>{5940675A-B579-460E-94D1-54222C63F5DA}</a:tableStyleId>
              </a:tblPr>
              <a:tblGrid>
                <a:gridCol w="4906888">
                  <a:extLst>
                    <a:ext uri="{9D8B030D-6E8A-4147-A177-3AD203B41FA5}">
                      <a16:colId xmlns:a16="http://schemas.microsoft.com/office/drawing/2014/main" xmlns="" val="20000"/>
                    </a:ext>
                  </a:extLst>
                </a:gridCol>
                <a:gridCol w="3322712">
                  <a:extLst>
                    <a:ext uri="{9D8B030D-6E8A-4147-A177-3AD203B41FA5}">
                      <a16:colId xmlns:a16="http://schemas.microsoft.com/office/drawing/2014/main" xmlns="" val="20001"/>
                    </a:ext>
                  </a:extLst>
                </a:gridCol>
              </a:tblGrid>
              <a:tr h="629693">
                <a:tc>
                  <a:txBody>
                    <a:bodyPr/>
                    <a:lstStyle/>
                    <a:p>
                      <a:pPr algn="ctr"/>
                      <a:r>
                        <a:rPr lang="zh-TW" altLang="en-US" sz="3000" dirty="0" smtClean="0">
                          <a:latin typeface="Times New Roman" panose="02020603050405020304" pitchFamily="18" charset="0"/>
                          <a:ea typeface="微軟正黑體" panose="020B0604030504040204" pitchFamily="34" charset="-120"/>
                          <a:cs typeface="Times New Roman" panose="02020603050405020304" pitchFamily="18" charset="0"/>
                        </a:rPr>
                        <a:t>服務學習</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xmlns="" val="10000"/>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2"/>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3"/>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每</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0.25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947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5"/>
                  </a:ext>
                </a:extLst>
              </a:tr>
            </a:tbl>
          </a:graphicData>
        </a:graphic>
      </p:graphicFrame>
      <p:sp>
        <p:nvSpPr>
          <p:cNvPr id="25623" name="文字方塊 4"/>
          <p:cNvSpPr txBox="1">
            <a:spLocks noChangeArrowheads="1"/>
          </p:cNvSpPr>
          <p:nvPr/>
        </p:nvSpPr>
        <p:spPr bwMode="auto">
          <a:xfrm>
            <a:off x="611560" y="5059050"/>
            <a:ext cx="8207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小技巧</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：若無幹部或小老師可加分者，服務學習時數達</a:t>
            </a:r>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b="1" dirty="0" smtClean="0">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多元學習表現</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服務學習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25</a:t>
            </a:fld>
            <a:endParaRPr lang="zh-TW" altLang="en-US"/>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3"/>
          <p:cNvGraphicFramePr>
            <a:graphicFrameLocks/>
          </p:cNvGraphicFramePr>
          <p:nvPr>
            <p:extLst>
              <p:ext uri="{D42A27DB-BD31-4B8C-83A1-F6EECF244321}">
                <p14:modId xmlns:p14="http://schemas.microsoft.com/office/powerpoint/2010/main" val="4173588477"/>
              </p:ext>
            </p:extLst>
          </p:nvPr>
        </p:nvGraphicFramePr>
        <p:xfrm>
          <a:off x="457200" y="1600200"/>
          <a:ext cx="8229600" cy="443864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658928">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技藝優良</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7" marB="45717">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xmlns="" val="10000"/>
                  </a:ext>
                </a:extLst>
              </a:tr>
              <a:tr h="579146">
                <a:tc rowSpan="4">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技藝教育課程平均總成績</a:t>
                      </a:r>
                    </a:p>
                  </a:txBody>
                  <a:tcPr marT="45717" marB="45717"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技藝優良</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5E02930-21AB-4DEA-8935-0C3D02CCBCBE}" type="slidenum">
              <a:rPr lang="zh-TW" altLang="en-US" smtClean="0"/>
              <a:pPr>
                <a:defRPr/>
              </a:pPr>
              <a:t>26</a:t>
            </a:fld>
            <a:endParaRPr lang="zh-TW" altLang="en-US"/>
          </a:p>
        </p:txBody>
      </p:sp>
    </p:spTree>
    <p:extLst>
      <p:ext uri="{BB962C8B-B14F-4D97-AF65-F5344CB8AC3E}">
        <p14:creationId xmlns:p14="http://schemas.microsoft.com/office/powerpoint/2010/main" val="197354280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709339736"/>
              </p:ext>
            </p:extLst>
          </p:nvPr>
        </p:nvGraphicFramePr>
        <p:xfrm>
          <a:off x="457200" y="1790263"/>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xmlns="" val="20000"/>
                    </a:ext>
                  </a:extLst>
                </a:gridCol>
                <a:gridCol w="3034680">
                  <a:extLst>
                    <a:ext uri="{9D8B030D-6E8A-4147-A177-3AD203B41FA5}">
                      <a16:colId xmlns:a16="http://schemas.microsoft.com/office/drawing/2014/main" xmlns="" val="20001"/>
                    </a:ext>
                  </a:extLst>
                </a:gridCol>
              </a:tblGrid>
              <a:tr h="579059">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弱勢身分</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696" marB="45696">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xmlns="" val="10000"/>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6672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40986" name="文字方塊 4"/>
          <p:cNvSpPr txBox="1">
            <a:spLocks noChangeArrowheads="1"/>
          </p:cNvSpPr>
          <p:nvPr/>
        </p:nvSpPr>
        <p:spPr bwMode="auto">
          <a:xfrm>
            <a:off x="496538" y="5517232"/>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弱勢身分</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27</a:t>
            </a:fld>
            <a:endParaRPr lang="zh-TW" altLang="en-US"/>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554349116"/>
              </p:ext>
            </p:extLst>
          </p:nvPr>
        </p:nvGraphicFramePr>
        <p:xfrm>
          <a:off x="678396" y="1600200"/>
          <a:ext cx="7787208" cy="4277073"/>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xmlns="" val="20000"/>
                    </a:ext>
                  </a:extLst>
                </a:gridCol>
                <a:gridCol w="3750804">
                  <a:extLst>
                    <a:ext uri="{9D8B030D-6E8A-4147-A177-3AD203B41FA5}">
                      <a16:colId xmlns:a16="http://schemas.microsoft.com/office/drawing/2014/main" xmlns="" val="20001"/>
                    </a:ext>
                  </a:extLst>
                </a:gridCol>
                <a:gridCol w="1440668">
                  <a:extLst>
                    <a:ext uri="{9D8B030D-6E8A-4147-A177-3AD203B41FA5}">
                      <a16:colId xmlns:a16="http://schemas.microsoft.com/office/drawing/2014/main" xmlns=""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xmlns=""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藝術與人文</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均衡學習</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28</a:t>
            </a:fld>
            <a:endParaRPr lang="zh-TW" altLang="en-US"/>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1"/>
            <p:extLst>
              <p:ext uri="{D42A27DB-BD31-4B8C-83A1-F6EECF244321}">
                <p14:modId xmlns:p14="http://schemas.microsoft.com/office/powerpoint/2010/main" val="2717050933"/>
              </p:ext>
            </p:extLst>
          </p:nvPr>
        </p:nvGraphicFramePr>
        <p:xfrm>
          <a:off x="468313" y="1268413"/>
          <a:ext cx="8229598" cy="3139262"/>
        </p:xfrm>
        <a:graphic>
          <a:graphicData uri="http://schemas.openxmlformats.org/drawingml/2006/table">
            <a:tbl>
              <a:tblPr bandRow="1">
                <a:tableStyleId>{5940675A-B579-460E-94D1-54222C63F5DA}</a:tableStyleId>
              </a:tblPr>
              <a:tblGrid>
                <a:gridCol w="1439391">
                  <a:extLst>
                    <a:ext uri="{9D8B030D-6E8A-4147-A177-3AD203B41FA5}">
                      <a16:colId xmlns:a16="http://schemas.microsoft.com/office/drawing/2014/main" xmlns="" val="20000"/>
                    </a:ext>
                  </a:extLst>
                </a:gridCol>
                <a:gridCol w="984109">
                  <a:extLst>
                    <a:ext uri="{9D8B030D-6E8A-4147-A177-3AD203B41FA5}">
                      <a16:colId xmlns:a16="http://schemas.microsoft.com/office/drawing/2014/main" xmlns="" val="20001"/>
                    </a:ext>
                  </a:extLst>
                </a:gridCol>
                <a:gridCol w="984109">
                  <a:extLst>
                    <a:ext uri="{9D8B030D-6E8A-4147-A177-3AD203B41FA5}">
                      <a16:colId xmlns:a16="http://schemas.microsoft.com/office/drawing/2014/main" xmlns="" val="20002"/>
                    </a:ext>
                  </a:extLst>
                </a:gridCol>
                <a:gridCol w="984109">
                  <a:extLst>
                    <a:ext uri="{9D8B030D-6E8A-4147-A177-3AD203B41FA5}">
                      <a16:colId xmlns:a16="http://schemas.microsoft.com/office/drawing/2014/main" xmlns="" val="20003"/>
                    </a:ext>
                  </a:extLst>
                </a:gridCol>
                <a:gridCol w="912101">
                  <a:extLst>
                    <a:ext uri="{9D8B030D-6E8A-4147-A177-3AD203B41FA5}">
                      <a16:colId xmlns:a16="http://schemas.microsoft.com/office/drawing/2014/main" xmlns="" val="20004"/>
                    </a:ext>
                  </a:extLst>
                </a:gridCol>
                <a:gridCol w="912101">
                  <a:extLst>
                    <a:ext uri="{9D8B030D-6E8A-4147-A177-3AD203B41FA5}">
                      <a16:colId xmlns:a16="http://schemas.microsoft.com/office/drawing/2014/main" xmlns="" val="20005"/>
                    </a:ext>
                  </a:extLst>
                </a:gridCol>
                <a:gridCol w="912101">
                  <a:extLst>
                    <a:ext uri="{9D8B030D-6E8A-4147-A177-3AD203B41FA5}">
                      <a16:colId xmlns:a16="http://schemas.microsoft.com/office/drawing/2014/main" xmlns="" val="20006"/>
                    </a:ext>
                  </a:extLst>
                </a:gridCol>
                <a:gridCol w="1101577">
                  <a:extLst>
                    <a:ext uri="{9D8B030D-6E8A-4147-A177-3AD203B41FA5}">
                      <a16:colId xmlns:a16="http://schemas.microsoft.com/office/drawing/2014/main" xmlns="" val="20007"/>
                    </a:ext>
                  </a:extLst>
                </a:gridCol>
              </a:tblGrid>
              <a:tr h="370745">
                <a:tc rowSpan="2">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08" marB="45708"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gridSpan="3">
                  <a:txBody>
                    <a:bodyPr/>
                    <a:lstStyle/>
                    <a:p>
                      <a:pPr algn="ct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精熟</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基礎</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待加強</a:t>
                      </a:r>
                    </a:p>
                  </a:txBody>
                  <a:tcPr marT="45708" marB="45708">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0"/>
                  </a:ext>
                </a:extLst>
              </a:tr>
              <a:tr h="370745">
                <a:tc vMerge="1">
                  <a:txBody>
                    <a:bodyPr/>
                    <a:lstStyle/>
                    <a:p>
                      <a:endParaRPr lang="zh-TW" altLang="en-US" dirty="0"/>
                    </a:p>
                  </a:txBody>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2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2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2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2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1"/>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08" marB="45708"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3"/>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4"/>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5"/>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6"/>
                  </a:ext>
                </a:extLst>
              </a:tr>
            </a:tbl>
          </a:graphicData>
        </a:graphic>
      </p:graphicFrame>
      <p:graphicFrame>
        <p:nvGraphicFramePr>
          <p:cNvPr id="6" name="內容版面配置區 2"/>
          <p:cNvGraphicFramePr>
            <a:graphicFrameLocks/>
          </p:cNvGraphicFramePr>
          <p:nvPr>
            <p:extLst>
              <p:ext uri="{D42A27DB-BD31-4B8C-83A1-F6EECF244321}">
                <p14:modId xmlns:p14="http://schemas.microsoft.com/office/powerpoint/2010/main" val="3764332999"/>
              </p:ext>
            </p:extLst>
          </p:nvPr>
        </p:nvGraphicFramePr>
        <p:xfrm>
          <a:off x="468313" y="4560406"/>
          <a:ext cx="8218485" cy="1296318"/>
        </p:xfrm>
        <a:graphic>
          <a:graphicData uri="http://schemas.openxmlformats.org/drawingml/2006/table">
            <a:tbl>
              <a:tblPr bandRow="1">
                <a:tableStyleId>{5940675A-B579-460E-94D1-54222C63F5DA}</a:tableStyleId>
              </a:tblPr>
              <a:tblGrid>
                <a:gridCol w="1393017">
                  <a:extLst>
                    <a:ext uri="{9D8B030D-6E8A-4147-A177-3AD203B41FA5}">
                      <a16:colId xmlns:a16="http://schemas.microsoft.com/office/drawing/2014/main" xmlns="" val="20000"/>
                    </a:ext>
                  </a:extLst>
                </a:gridCol>
                <a:gridCol w="1137578">
                  <a:extLst>
                    <a:ext uri="{9D8B030D-6E8A-4147-A177-3AD203B41FA5}">
                      <a16:colId xmlns:a16="http://schemas.microsoft.com/office/drawing/2014/main" xmlns="" val="20001"/>
                    </a:ext>
                  </a:extLst>
                </a:gridCol>
                <a:gridCol w="1137578">
                  <a:extLst>
                    <a:ext uri="{9D8B030D-6E8A-4147-A177-3AD203B41FA5}">
                      <a16:colId xmlns:a16="http://schemas.microsoft.com/office/drawing/2014/main" xmlns="" val="20002"/>
                    </a:ext>
                  </a:extLst>
                </a:gridCol>
                <a:gridCol w="1137578">
                  <a:extLst>
                    <a:ext uri="{9D8B030D-6E8A-4147-A177-3AD203B41FA5}">
                      <a16:colId xmlns:a16="http://schemas.microsoft.com/office/drawing/2014/main" xmlns="" val="20003"/>
                    </a:ext>
                  </a:extLst>
                </a:gridCol>
                <a:gridCol w="1137578">
                  <a:extLst>
                    <a:ext uri="{9D8B030D-6E8A-4147-A177-3AD203B41FA5}">
                      <a16:colId xmlns:a16="http://schemas.microsoft.com/office/drawing/2014/main" xmlns="" val="20004"/>
                    </a:ext>
                  </a:extLst>
                </a:gridCol>
                <a:gridCol w="1137578">
                  <a:extLst>
                    <a:ext uri="{9D8B030D-6E8A-4147-A177-3AD203B41FA5}">
                      <a16:colId xmlns:a16="http://schemas.microsoft.com/office/drawing/2014/main" xmlns="" val="20005"/>
                    </a:ext>
                  </a:extLst>
                </a:gridCol>
                <a:gridCol w="1137578">
                  <a:extLst>
                    <a:ext uri="{9D8B030D-6E8A-4147-A177-3AD203B41FA5}">
                      <a16:colId xmlns:a16="http://schemas.microsoft.com/office/drawing/2014/main" xmlns="" val="20006"/>
                    </a:ext>
                  </a:extLst>
                </a:gridCol>
              </a:tblGrid>
              <a:tr h="6481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anchor="ctr">
                    <a:lnL w="12700" cmpd="sng">
                      <a:noFill/>
                    </a:lnL>
                    <a:lnR w="12700" cap="flat" cmpd="sng" algn="ctr">
                      <a:noFill/>
                      <a:prstDash val="dashDot"/>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0"/>
                  </a:ext>
                </a:extLst>
              </a:tr>
              <a:tr h="648159">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0.8</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0.4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0.1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國中教育會考</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29</a:t>
            </a:fld>
            <a:endParaRPr lang="zh-TW" altLang="en-US"/>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壹</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4288349" y="2983111"/>
            <a:ext cx="2646878" cy="830997"/>
          </a:xfrm>
          <a:prstGeom prst="rect">
            <a:avLst/>
          </a:prstGeom>
        </p:spPr>
        <p:txBody>
          <a:bodyPr wrap="none">
            <a:spAutoFit/>
          </a:bodyPr>
          <a:lstStyle/>
          <a:p>
            <a:r>
              <a:rPr lang="zh-TW" altLang="en-US" sz="4800" b="1" dirty="0" smtClean="0">
                <a:solidFill>
                  <a:srgbClr val="731F3F"/>
                </a:solidFill>
                <a:latin typeface="微軟正黑體" panose="020B0604030504040204" pitchFamily="34" charset="-120"/>
                <a:ea typeface="微軟正黑體" panose="020B0604030504040204" pitchFamily="34" charset="-120"/>
              </a:rPr>
              <a:t>關於五專</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133196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557630745"/>
              </p:ext>
            </p:extLst>
          </p:nvPr>
        </p:nvGraphicFramePr>
        <p:xfrm>
          <a:off x="457200" y="1600198"/>
          <a:ext cx="7931224" cy="4054477"/>
        </p:xfrm>
        <a:graphic>
          <a:graphicData uri="http://schemas.openxmlformats.org/drawingml/2006/table">
            <a:tbl>
              <a:tblPr firstRow="1" bandRow="1">
                <a:tableStyleId>{5940675A-B579-460E-94D1-54222C63F5DA}</a:tableStyleId>
              </a:tblPr>
              <a:tblGrid>
                <a:gridCol w="5214762">
                  <a:extLst>
                    <a:ext uri="{9D8B030D-6E8A-4147-A177-3AD203B41FA5}">
                      <a16:colId xmlns:a16="http://schemas.microsoft.com/office/drawing/2014/main" xmlns="" val="20000"/>
                    </a:ext>
                  </a:extLst>
                </a:gridCol>
                <a:gridCol w="2716462">
                  <a:extLst>
                    <a:ext uri="{9D8B030D-6E8A-4147-A177-3AD203B41FA5}">
                      <a16:colId xmlns:a16="http://schemas.microsoft.com/office/drawing/2014/main" xmlns="" val="20001"/>
                    </a:ext>
                  </a:extLst>
                </a:gridCol>
              </a:tblGrid>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志願順序</a:t>
                      </a:r>
                    </a:p>
                  </a:txBody>
                  <a:tcPr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志願序積分</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xmlns="" val="10000"/>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44066" name="文字方塊 4"/>
          <p:cNvSpPr txBox="1">
            <a:spLocks noChangeArrowheads="1"/>
          </p:cNvSpPr>
          <p:nvPr/>
        </p:nvSpPr>
        <p:spPr bwMode="auto">
          <a:xfrm>
            <a:off x="936625" y="6157119"/>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註：每個志願依據所填寫之志願順位給予志願序積分。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志願序</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30</a:t>
            </a:fld>
            <a:endParaRPr lang="zh-TW" altLang="en-US"/>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邊形 12"/>
          <p:cNvSpPr/>
          <p:nvPr/>
        </p:nvSpPr>
        <p:spPr bwMode="auto">
          <a:xfrm>
            <a:off x="7698390" y="2500908"/>
            <a:ext cx="1224136" cy="871736"/>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1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0.25)</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11"/>
          <p:cNvSpPr/>
          <p:nvPr/>
        </p:nvSpPr>
        <p:spPr bwMode="auto">
          <a:xfrm>
            <a:off x="6729286" y="2107314"/>
            <a:ext cx="1224136" cy="871736"/>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10"/>
          <p:cNvSpPr/>
          <p:nvPr/>
        </p:nvSpPr>
        <p:spPr bwMode="auto">
          <a:xfrm>
            <a:off x="5736600" y="2413206"/>
            <a:ext cx="1224136" cy="871736"/>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五邊形 9"/>
          <p:cNvSpPr/>
          <p:nvPr/>
        </p:nvSpPr>
        <p:spPr bwMode="auto">
          <a:xfrm>
            <a:off x="4615808" y="2125249"/>
            <a:ext cx="1224136" cy="871736"/>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8"/>
          <p:cNvSpPr/>
          <p:nvPr/>
        </p:nvSpPr>
        <p:spPr bwMode="auto">
          <a:xfrm>
            <a:off x="3499796" y="2375909"/>
            <a:ext cx="1224136" cy="871736"/>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7"/>
          <p:cNvSpPr/>
          <p:nvPr/>
        </p:nvSpPr>
        <p:spPr bwMode="auto">
          <a:xfrm>
            <a:off x="2430568" y="2108415"/>
            <a:ext cx="1224136"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9"/>
          <p:cNvSpPr/>
          <p:nvPr/>
        </p:nvSpPr>
        <p:spPr bwMode="auto">
          <a:xfrm>
            <a:off x="7402240" y="3776366"/>
            <a:ext cx="1296144" cy="871736"/>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9" name="五邊形 18"/>
          <p:cNvSpPr/>
          <p:nvPr/>
        </p:nvSpPr>
        <p:spPr bwMode="auto">
          <a:xfrm>
            <a:off x="6253066" y="4112619"/>
            <a:ext cx="1296144" cy="871736"/>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8" name="五邊形 17"/>
          <p:cNvSpPr/>
          <p:nvPr/>
        </p:nvSpPr>
        <p:spPr bwMode="auto">
          <a:xfrm>
            <a:off x="5064662" y="3776366"/>
            <a:ext cx="1296144" cy="871736"/>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7" name="五邊形 16"/>
          <p:cNvSpPr/>
          <p:nvPr/>
        </p:nvSpPr>
        <p:spPr bwMode="auto">
          <a:xfrm>
            <a:off x="3925414" y="4106251"/>
            <a:ext cx="1296144" cy="871736"/>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6" name="五邊形 15"/>
          <p:cNvSpPr/>
          <p:nvPr/>
        </p:nvSpPr>
        <p:spPr bwMode="auto">
          <a:xfrm>
            <a:off x="2772333" y="3758323"/>
            <a:ext cx="1296144" cy="871736"/>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45059" name="文字方塊 4"/>
          <p:cNvSpPr txBox="1">
            <a:spLocks noChangeArrowheads="1"/>
          </p:cNvSpPr>
          <p:nvPr/>
        </p:nvSpPr>
        <p:spPr bwMode="auto">
          <a:xfrm>
            <a:off x="468313" y="5516563"/>
            <a:ext cx="8207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註：積分採計</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無論是否採計會考成績，同分比序項目皆為一致標準，且均包含會考相關科目之比序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7" name="五邊形 6"/>
          <p:cNvSpPr/>
          <p:nvPr/>
        </p:nvSpPr>
        <p:spPr bwMode="auto">
          <a:xfrm>
            <a:off x="1302440" y="2413206"/>
            <a:ext cx="1224136"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五邊形 14"/>
          <p:cNvSpPr/>
          <p:nvPr/>
        </p:nvSpPr>
        <p:spPr bwMode="auto">
          <a:xfrm>
            <a:off x="1597762" y="4089723"/>
            <a:ext cx="1296144" cy="871736"/>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4" name="五邊形 13"/>
          <p:cNvSpPr/>
          <p:nvPr/>
        </p:nvSpPr>
        <p:spPr bwMode="auto">
          <a:xfrm>
            <a:off x="423191" y="3756583"/>
            <a:ext cx="1296144" cy="871736"/>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五邊形 1"/>
          <p:cNvSpPr/>
          <p:nvPr/>
        </p:nvSpPr>
        <p:spPr bwMode="auto">
          <a:xfrm>
            <a:off x="301982" y="2072545"/>
            <a:ext cx="1167482"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sz="1400" b="1"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sz="1400"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400" b="1"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14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矩形 20"/>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超額同分比序順序示意圖</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BCF6C782-A86A-45BB-B3F6-D32D537A4B8D}" type="slidenum">
              <a:rPr lang="zh-TW" altLang="en-US" smtClean="0"/>
              <a:pPr>
                <a:defRPr/>
              </a:pPr>
              <a:t>31</a:t>
            </a:fld>
            <a:endParaRPr lang="zh-TW" altLang="en-US"/>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內容版面配置區 2"/>
          <p:cNvSpPr>
            <a:spLocks noGrp="1"/>
          </p:cNvSpPr>
          <p:nvPr>
            <p:ph idx="1"/>
          </p:nvPr>
        </p:nvSpPr>
        <p:spPr>
          <a:xfrm>
            <a:off x="457200" y="1484784"/>
            <a:ext cx="8363272" cy="4525963"/>
          </a:xfrm>
        </p:spPr>
        <p:txBody>
          <a:bodyPr/>
          <a:lstStyle/>
          <a:p>
            <a:pPr>
              <a:spcBef>
                <a:spcPts val="1200"/>
              </a:spcBef>
            </a:pPr>
            <a:r>
              <a:rPr lang="zh-TW" altLang="en-US" sz="2800" dirty="0">
                <a:ea typeface="微軟正黑體" panose="020B0604030504040204" pitchFamily="34" charset="-120"/>
              </a:rPr>
              <a:t>高級中等學校各就學區優先免試入學及五專優先免試入學可同時報名，但二者皆錄取時，</a:t>
            </a:r>
            <a:r>
              <a:rPr lang="zh-TW" altLang="en-US" sz="2800" dirty="0">
                <a:solidFill>
                  <a:srgbClr val="FF0000"/>
                </a:solidFill>
                <a:ea typeface="微軟正黑體" panose="020B0604030504040204" pitchFamily="34" charset="-120"/>
              </a:rPr>
              <a:t>僅能擇一</a:t>
            </a:r>
            <a:r>
              <a:rPr lang="zh-TW" altLang="en-US" sz="2800" dirty="0">
                <a:ea typeface="微軟正黑體" panose="020B0604030504040204" pitchFamily="34" charset="-120"/>
              </a:rPr>
              <a:t>報到</a:t>
            </a:r>
            <a:r>
              <a:rPr lang="en-US" altLang="zh-TW" sz="2000" dirty="0">
                <a:solidFill>
                  <a:srgbClr val="FF0000"/>
                </a:solidFill>
                <a:ea typeface="微軟正黑體" panose="020B0604030504040204" pitchFamily="34" charset="-120"/>
              </a:rPr>
              <a:t>(</a:t>
            </a:r>
            <a:r>
              <a:rPr lang="zh-TW" altLang="en-US" sz="2000" dirty="0">
                <a:solidFill>
                  <a:srgbClr val="FF0000"/>
                </a:solidFill>
                <a:ea typeface="微軟正黑體" panose="020B0604030504040204" pitchFamily="34" charset="-120"/>
              </a:rPr>
              <a:t>截止日：</a:t>
            </a:r>
            <a:r>
              <a:rPr lang="en-US" altLang="zh-TW" sz="2000" dirty="0" smtClean="0">
                <a:solidFill>
                  <a:srgbClr val="FF0000"/>
                </a:solidFill>
                <a:ea typeface="微軟正黑體" panose="020B0604030504040204" pitchFamily="34" charset="-120"/>
              </a:rPr>
              <a:t>110</a:t>
            </a:r>
            <a:r>
              <a:rPr lang="zh-TW" altLang="en-US" sz="2000" dirty="0" smtClean="0">
                <a:solidFill>
                  <a:srgbClr val="FF0000"/>
                </a:solidFill>
                <a:ea typeface="微軟正黑體" panose="020B0604030504040204" pitchFamily="34" charset="-120"/>
              </a:rPr>
              <a:t>年</a:t>
            </a:r>
            <a:r>
              <a:rPr lang="en-US" altLang="zh-TW" sz="2000" dirty="0">
                <a:solidFill>
                  <a:srgbClr val="FF0000"/>
                </a:solidFill>
                <a:ea typeface="微軟正黑體" panose="020B0604030504040204" pitchFamily="34" charset="-120"/>
              </a:rPr>
              <a:t>6</a:t>
            </a:r>
            <a:r>
              <a:rPr lang="zh-TW" altLang="en-US" sz="2000" dirty="0">
                <a:solidFill>
                  <a:srgbClr val="FF0000"/>
                </a:solidFill>
                <a:ea typeface="微軟正黑體" panose="020B0604030504040204" pitchFamily="34" charset="-120"/>
              </a:rPr>
              <a:t>月</a:t>
            </a:r>
            <a:r>
              <a:rPr lang="en-US" altLang="zh-TW" sz="2000" dirty="0">
                <a:solidFill>
                  <a:srgbClr val="FF0000"/>
                </a:solidFill>
                <a:ea typeface="微軟正黑體" panose="020B0604030504040204" pitchFamily="34" charset="-120"/>
              </a:rPr>
              <a:t>15</a:t>
            </a:r>
            <a:r>
              <a:rPr lang="zh-TW" altLang="en-US" sz="2000" dirty="0" smtClean="0">
                <a:solidFill>
                  <a:srgbClr val="FF0000"/>
                </a:solidFill>
                <a:ea typeface="微軟正黑體" panose="020B0604030504040204" pitchFamily="34" charset="-120"/>
              </a:rPr>
              <a:t>日</a:t>
            </a:r>
            <a:r>
              <a:rPr lang="en-US" altLang="zh-TW" sz="2000" dirty="0" smtClean="0">
                <a:solidFill>
                  <a:srgbClr val="FF0000"/>
                </a:solidFill>
                <a:ea typeface="微軟正黑體" panose="020B0604030504040204" pitchFamily="34" charset="-120"/>
              </a:rPr>
              <a:t>(</a:t>
            </a:r>
            <a:r>
              <a:rPr lang="zh-TW" altLang="en-US" sz="2000" dirty="0" smtClean="0">
                <a:solidFill>
                  <a:srgbClr val="FF0000"/>
                </a:solidFill>
                <a:ea typeface="微軟正黑體" panose="020B0604030504040204" pitchFamily="34" charset="-120"/>
              </a:rPr>
              <a:t>星期二</a:t>
            </a:r>
            <a:r>
              <a:rPr lang="en-US" altLang="zh-TW" sz="2000" dirty="0" smtClean="0">
                <a:solidFill>
                  <a:srgbClr val="FF0000"/>
                </a:solidFill>
                <a:ea typeface="微軟正黑體" panose="020B0604030504040204" pitchFamily="34" charset="-120"/>
              </a:rPr>
              <a:t>))</a:t>
            </a:r>
            <a:r>
              <a:rPr lang="zh-TW" altLang="en-US" sz="2800" dirty="0">
                <a:ea typeface="微軟正黑體" panose="020B0604030504040204" pitchFamily="34" charset="-120"/>
              </a:rPr>
              <a:t>。</a:t>
            </a:r>
            <a:endParaRPr lang="en-US" altLang="zh-TW" sz="2800" dirty="0">
              <a:ea typeface="微軟正黑體" panose="020B0604030504040204" pitchFamily="34" charset="-120"/>
            </a:endParaRPr>
          </a:p>
          <a:p>
            <a:pPr>
              <a:spcBef>
                <a:spcPts val="1200"/>
              </a:spcBef>
            </a:pPr>
            <a:r>
              <a:rPr lang="zh-TW" altLang="en-US" sz="2800" dirty="0">
                <a:ea typeface="微軟正黑體" panose="020B0604030504040204" pitchFamily="34" charset="-120"/>
              </a:rPr>
              <a:t>五專優先免試入學錄取且報到者，若</a:t>
            </a:r>
            <a:r>
              <a:rPr lang="zh-TW" altLang="en-US" sz="2800" dirty="0">
                <a:solidFill>
                  <a:srgbClr val="FF0000"/>
                </a:solidFill>
                <a:ea typeface="微軟正黑體" panose="020B0604030504040204" pitchFamily="34" charset="-120"/>
              </a:rPr>
              <a:t>未依簡章規定日期前辦理放棄錄取資格，則不可報名北、中、南區五專聯合免試入學</a:t>
            </a:r>
            <a:r>
              <a:rPr lang="zh-TW" altLang="en-US" sz="2800" dirty="0">
                <a:ea typeface="微軟正黑體" panose="020B0604030504040204" pitchFamily="34" charset="-120"/>
              </a:rPr>
              <a:t>。</a:t>
            </a:r>
          </a:p>
          <a:p>
            <a:pPr>
              <a:spcBef>
                <a:spcPts val="1200"/>
              </a:spcBef>
            </a:pPr>
            <a:r>
              <a:rPr lang="zh-TW" altLang="en-US" sz="2800" dirty="0">
                <a:ea typeface="微軟正黑體" panose="020B0604030504040204" pitchFamily="34" charset="-120"/>
              </a:rPr>
              <a:t>「日常生活評量、體適能、適性輔導」</a:t>
            </a:r>
            <a:r>
              <a:rPr lang="zh-TW" altLang="en-US" sz="2800" dirty="0">
                <a:solidFill>
                  <a:srgbClr val="0000FF"/>
                </a:solidFill>
                <a:ea typeface="微軟正黑體" panose="020B0604030504040204" pitchFamily="34" charset="-120"/>
              </a:rPr>
              <a:t>未納入</a:t>
            </a:r>
            <a:r>
              <a:rPr lang="zh-TW" altLang="en-US" sz="2800" dirty="0">
                <a:ea typeface="微軟正黑體" panose="020B0604030504040204" pitchFamily="34" charset="-120"/>
              </a:rPr>
              <a:t>五專優先免試入學之超額比序項目中，亦無招生學校「自訂項目」。</a:t>
            </a:r>
            <a:endParaRPr lang="en-US" altLang="zh-TW" sz="2800"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其他重點提醒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32</a:t>
            </a:fld>
            <a:endParaRPr lang="zh-TW" altLang="en-US"/>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肆</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2987824" y="2636912"/>
            <a:ext cx="5109091" cy="2308324"/>
          </a:xfrm>
          <a:prstGeom prst="rect">
            <a:avLst/>
          </a:prstGeom>
        </p:spPr>
        <p:txBody>
          <a:bodyPr wrap="none">
            <a:spAutoFit/>
          </a:bodyPr>
          <a:lstStyle/>
          <a:p>
            <a:pPr algn="ctr"/>
            <a:r>
              <a:rPr lang="en-US" altLang="zh-TW" sz="4800" b="1" dirty="0" smtClean="0">
                <a:solidFill>
                  <a:srgbClr val="731F3F"/>
                </a:solidFill>
                <a:latin typeface="微軟正黑體" panose="020B0604030504040204" pitchFamily="34" charset="-120"/>
                <a:ea typeface="微軟正黑體" panose="020B0604030504040204" pitchFamily="34" charset="-120"/>
              </a:rPr>
              <a:t>110</a:t>
            </a:r>
            <a:r>
              <a:rPr lang="zh-TW" altLang="en-US" sz="4800" b="1" dirty="0" smtClean="0">
                <a:solidFill>
                  <a:srgbClr val="731F3F"/>
                </a:solidFill>
                <a:latin typeface="微軟正黑體" panose="020B0604030504040204" pitchFamily="34" charset="-120"/>
                <a:ea typeface="微軟正黑體" panose="020B0604030504040204" pitchFamily="34" charset="-120"/>
              </a:rPr>
              <a:t>學年度</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北、中、南區</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五專聯合免試入學</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43102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內容版面配置區 2"/>
          <p:cNvSpPr>
            <a:spLocks noGrp="1"/>
          </p:cNvSpPr>
          <p:nvPr>
            <p:ph idx="1"/>
          </p:nvPr>
        </p:nvSpPr>
        <p:spPr>
          <a:xfrm>
            <a:off x="179512" y="1600200"/>
            <a:ext cx="8784976" cy="4852988"/>
          </a:xfrm>
        </p:spPr>
        <p:txBody>
          <a:bodyPr/>
          <a:lstStyle/>
          <a:p>
            <a:pPr eaLnBrk="1" hangingPunct="1">
              <a:lnSpc>
                <a:spcPct val="125000"/>
              </a:lnSpc>
            </a:pPr>
            <a:r>
              <a:rPr lang="zh-TW" altLang="en-US" dirty="0">
                <a:ea typeface="微軟正黑體" panose="020B0604030504040204" pitchFamily="34" charset="-120"/>
              </a:rPr>
              <a:t>應屆、非應屆畢業生及具同等學力者皆可</a:t>
            </a:r>
            <a:r>
              <a:rPr lang="zh-TW" altLang="en-US" dirty="0" smtClean="0">
                <a:ea typeface="微軟正黑體" panose="020B0604030504040204" pitchFamily="34" charset="-120"/>
              </a:rPr>
              <a:t>報名。</a:t>
            </a:r>
            <a:endParaRPr lang="en-US" altLang="zh-TW" dirty="0">
              <a:ea typeface="微軟正黑體" panose="020B0604030504040204" pitchFamily="34" charset="-120"/>
            </a:endParaRPr>
          </a:p>
          <a:p>
            <a:pPr eaLnBrk="1" hangingPunct="1">
              <a:lnSpc>
                <a:spcPct val="125000"/>
              </a:lnSpc>
            </a:pPr>
            <a:r>
              <a:rPr lang="zh-TW" altLang="en-US" dirty="0">
                <a:solidFill>
                  <a:srgbClr val="0000FF"/>
                </a:solidFill>
                <a:ea typeface="微軟正黑體" panose="020B0604030504040204" pitchFamily="34" charset="-120"/>
              </a:rPr>
              <a:t>分北、中、南</a:t>
            </a:r>
            <a:r>
              <a:rPr lang="en-US" altLang="zh-TW" dirty="0">
                <a:solidFill>
                  <a:srgbClr val="0000FF"/>
                </a:solidFill>
                <a:ea typeface="微軟正黑體" panose="020B0604030504040204" pitchFamily="34" charset="-120"/>
              </a:rPr>
              <a:t>3</a:t>
            </a:r>
            <a:r>
              <a:rPr lang="zh-TW" altLang="en-US" dirty="0">
                <a:solidFill>
                  <a:srgbClr val="0000FF"/>
                </a:solidFill>
                <a:ea typeface="微軟正黑體" panose="020B0604030504040204" pitchFamily="34" charset="-120"/>
              </a:rPr>
              <a:t>區辦理招生</a:t>
            </a:r>
            <a:r>
              <a:rPr lang="zh-TW" altLang="en-US" dirty="0">
                <a:ea typeface="微軟正黑體" panose="020B0604030504040204" pitchFamily="34" charset="-120"/>
              </a:rPr>
              <a:t>，各區限報名</a:t>
            </a:r>
            <a:r>
              <a:rPr lang="en-US" altLang="zh-TW" dirty="0">
                <a:ea typeface="微軟正黑體" panose="020B0604030504040204" pitchFamily="34" charset="-120"/>
              </a:rPr>
              <a:t>1</a:t>
            </a:r>
            <a:r>
              <a:rPr lang="zh-TW" altLang="en-US" dirty="0">
                <a:ea typeface="微軟正黑體" panose="020B0604030504040204" pitchFamily="34" charset="-120"/>
              </a:rPr>
              <a:t>所五專學校</a:t>
            </a:r>
            <a:r>
              <a:rPr lang="en-US" altLang="zh-TW" dirty="0">
                <a:ea typeface="微軟正黑體" panose="020B0604030504040204" pitchFamily="34" charset="-120"/>
              </a:rPr>
              <a:t>(</a:t>
            </a:r>
            <a:r>
              <a:rPr lang="zh-TW" altLang="en-US" dirty="0">
                <a:solidFill>
                  <a:srgbClr val="FF0000"/>
                </a:solidFill>
                <a:ea typeface="微軟正黑體" panose="020B0604030504040204" pitchFamily="34" charset="-120"/>
              </a:rPr>
              <a:t>一區一校</a:t>
            </a:r>
            <a:r>
              <a:rPr lang="en-US" altLang="zh-TW" dirty="0">
                <a:ea typeface="微軟正黑體" panose="020B0604030504040204" pitchFamily="34" charset="-120"/>
              </a:rPr>
              <a:t>)</a:t>
            </a:r>
            <a:r>
              <a:rPr lang="zh-TW" altLang="en-US" dirty="0">
                <a:ea typeface="微軟正黑體" panose="020B0604030504040204" pitchFamily="34" charset="-120"/>
              </a:rPr>
              <a:t>。</a:t>
            </a:r>
            <a:endParaRPr lang="en-US" altLang="zh-TW" dirty="0">
              <a:ea typeface="微軟正黑體" panose="020B0604030504040204" pitchFamily="34" charset="-120"/>
            </a:endParaRPr>
          </a:p>
          <a:p>
            <a:pPr eaLnBrk="1" hangingPunct="1">
              <a:lnSpc>
                <a:spcPct val="125000"/>
              </a:lnSpc>
            </a:pPr>
            <a:r>
              <a:rPr lang="zh-TW" altLang="en-US" dirty="0">
                <a:ea typeface="微軟正黑體" panose="020B0604030504040204" pitchFamily="34" charset="-120"/>
              </a:rPr>
              <a:t>錄取方式皆採「</a:t>
            </a:r>
            <a:r>
              <a:rPr lang="zh-TW" altLang="en-US" dirty="0">
                <a:solidFill>
                  <a:srgbClr val="FF0000"/>
                </a:solidFill>
                <a:ea typeface="微軟正黑體" panose="020B0604030504040204" pitchFamily="34" charset="-120"/>
              </a:rPr>
              <a:t>現場登記分發報到</a:t>
            </a:r>
            <a:r>
              <a:rPr lang="zh-TW" altLang="en-US" dirty="0">
                <a:ea typeface="微軟正黑體" panose="020B0604030504040204" pitchFamily="34" charset="-120"/>
              </a:rPr>
              <a:t>」方式。</a:t>
            </a:r>
            <a:endParaRPr lang="en-US" altLang="zh-TW" dirty="0">
              <a:ea typeface="微軟正黑體" panose="020B0604030504040204" pitchFamily="34" charset="-120"/>
            </a:endParaRPr>
          </a:p>
          <a:p>
            <a:pPr eaLnBrk="1" hangingPunct="1">
              <a:lnSpc>
                <a:spcPct val="125000"/>
              </a:lnSpc>
            </a:pPr>
            <a:r>
              <a:rPr lang="zh-TW" altLang="en-US"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招生簡介</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34</a:t>
            </a:fld>
            <a:endParaRPr lang="zh-TW" altLang="en-US"/>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594783732"/>
              </p:ext>
            </p:extLst>
          </p:nvPr>
        </p:nvGraphicFramePr>
        <p:xfrm>
          <a:off x="1976375" y="773880"/>
          <a:ext cx="6718200" cy="2346652"/>
        </p:xfrm>
        <a:graphic>
          <a:graphicData uri="http://schemas.openxmlformats.org/drawingml/2006/table">
            <a:tbl>
              <a:tblPr firstRow="1" bandRow="1">
                <a:tableStyleId>{2D5ABB26-0587-4C30-8999-92F81FD0307C}</a:tableStyleId>
              </a:tblPr>
              <a:tblGrid>
                <a:gridCol w="2239400">
                  <a:extLst>
                    <a:ext uri="{9D8B030D-6E8A-4147-A177-3AD203B41FA5}">
                      <a16:colId xmlns:a16="http://schemas.microsoft.com/office/drawing/2014/main" xmlns="" val="20000"/>
                    </a:ext>
                  </a:extLst>
                </a:gridCol>
                <a:gridCol w="2239400">
                  <a:extLst>
                    <a:ext uri="{9D8B030D-6E8A-4147-A177-3AD203B41FA5}">
                      <a16:colId xmlns:a16="http://schemas.microsoft.com/office/drawing/2014/main" xmlns="" val="20001"/>
                    </a:ext>
                  </a:extLst>
                </a:gridCol>
                <a:gridCol w="2239400">
                  <a:extLst>
                    <a:ext uri="{9D8B030D-6E8A-4147-A177-3AD203B41FA5}">
                      <a16:colId xmlns:a16="http://schemas.microsoft.com/office/drawing/2014/main" xmlns=""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醒吾科技大學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華夏科技大學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敏實科技</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經國管理暨健康學院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蘭陽技術學院</a:t>
                      </a: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南亞技術學院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臺灣觀光學院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康寧大學</a:t>
                      </a: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bl>
          </a:graphicData>
        </a:graphic>
      </p:graphicFrame>
      <p:sp>
        <p:nvSpPr>
          <p:cNvPr id="5" name="標題 1"/>
          <p:cNvSpPr txBox="1">
            <a:spLocks/>
          </p:cNvSpPr>
          <p:nvPr/>
        </p:nvSpPr>
        <p:spPr bwMode="auto">
          <a:xfrm>
            <a:off x="0" y="3367741"/>
            <a:ext cx="1973042"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a:solidFill>
                  <a:srgbClr val="00B050"/>
                </a:solidFill>
                <a:latin typeface="微軟正黑體" panose="020B0604030504040204" pitchFamily="34" charset="-120"/>
                <a:ea typeface="微軟正黑體" panose="020B0604030504040204" pitchFamily="34" charset="-120"/>
              </a:rPr>
              <a:t>中區</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sz="1800" b="0" dirty="0">
                <a:solidFill>
                  <a:schemeClr val="tx1"/>
                </a:solidFill>
                <a:latin typeface="微軟正黑體" panose="020B0604030504040204" pitchFamily="34" charset="-120"/>
                <a:ea typeface="微軟正黑體" panose="020B0604030504040204" pitchFamily="34" charset="-120"/>
              </a:rPr>
              <a:t>（含苗栗、雲林）</a:t>
            </a:r>
          </a:p>
        </p:txBody>
      </p:sp>
      <p:graphicFrame>
        <p:nvGraphicFramePr>
          <p:cNvPr id="6" name="表格 5"/>
          <p:cNvGraphicFramePr>
            <a:graphicFrameLocks noGrp="1"/>
          </p:cNvGraphicFramePr>
          <p:nvPr>
            <p:extLst>
              <p:ext uri="{D42A27DB-BD31-4B8C-83A1-F6EECF244321}">
                <p14:modId xmlns:p14="http://schemas.microsoft.com/office/powerpoint/2010/main" val="3783538041"/>
              </p:ext>
            </p:extLst>
          </p:nvPr>
        </p:nvGraphicFramePr>
        <p:xfrm>
          <a:off x="1973038" y="3363353"/>
          <a:ext cx="6724874" cy="1005768"/>
        </p:xfrm>
        <a:graphic>
          <a:graphicData uri="http://schemas.openxmlformats.org/drawingml/2006/table">
            <a:tbl>
              <a:tblPr firstRow="1" bandRow="1">
                <a:tableStyleId>{2D5ABB26-0587-4C30-8999-92F81FD0307C}</a:tableStyleId>
              </a:tblPr>
              <a:tblGrid>
                <a:gridCol w="3362437">
                  <a:extLst>
                    <a:ext uri="{9D8B030D-6E8A-4147-A177-3AD203B41FA5}">
                      <a16:colId xmlns:a16="http://schemas.microsoft.com/office/drawing/2014/main" xmlns="" val="20000"/>
                    </a:ext>
                  </a:extLst>
                </a:gridCol>
                <a:gridCol w="3362437">
                  <a:extLst>
                    <a:ext uri="{9D8B030D-6E8A-4147-A177-3AD203B41FA5}">
                      <a16:colId xmlns:a16="http://schemas.microsoft.com/office/drawing/2014/main" xmlns=""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仁德醫護管理專科學校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
        <p:nvSpPr>
          <p:cNvPr id="7" name="標題 1"/>
          <p:cNvSpPr txBox="1">
            <a:spLocks/>
          </p:cNvSpPr>
          <p:nvPr/>
        </p:nvSpPr>
        <p:spPr bwMode="auto">
          <a:xfrm>
            <a:off x="-1" y="5015522"/>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（含臺東、澎湖）</a:t>
            </a:r>
          </a:p>
        </p:txBody>
      </p:sp>
      <p:graphicFrame>
        <p:nvGraphicFramePr>
          <p:cNvPr id="8" name="表格 7"/>
          <p:cNvGraphicFramePr>
            <a:graphicFrameLocks noGrp="1"/>
          </p:cNvGraphicFramePr>
          <p:nvPr>
            <p:extLst>
              <p:ext uri="{D42A27DB-BD31-4B8C-83A1-F6EECF244321}">
                <p14:modId xmlns:p14="http://schemas.microsoft.com/office/powerpoint/2010/main" val="1989163926"/>
              </p:ext>
            </p:extLst>
          </p:nvPr>
        </p:nvGraphicFramePr>
        <p:xfrm>
          <a:off x="1973039" y="4581128"/>
          <a:ext cx="6724872" cy="2011788"/>
        </p:xfrm>
        <a:graphic>
          <a:graphicData uri="http://schemas.openxmlformats.org/drawingml/2006/table">
            <a:tbl>
              <a:tblPr firstRow="1" bandRow="1">
                <a:tableStyleId>{2D5ABB26-0587-4C30-8999-92F81FD0307C}</a:tableStyleId>
              </a:tblPr>
              <a:tblGrid>
                <a:gridCol w="2241624">
                  <a:extLst>
                    <a:ext uri="{9D8B030D-6E8A-4147-A177-3AD203B41FA5}">
                      <a16:colId xmlns:a16="http://schemas.microsoft.com/office/drawing/2014/main" xmlns="" val="20000"/>
                    </a:ext>
                  </a:extLst>
                </a:gridCol>
                <a:gridCol w="2241624">
                  <a:extLst>
                    <a:ext uri="{9D8B030D-6E8A-4147-A177-3AD203B41FA5}">
                      <a16:colId xmlns:a16="http://schemas.microsoft.com/office/drawing/2014/main" xmlns="" val="20001"/>
                    </a:ext>
                  </a:extLst>
                </a:gridCol>
                <a:gridCol w="2241624">
                  <a:extLst>
                    <a:ext uri="{9D8B030D-6E8A-4147-A177-3AD203B41FA5}">
                      <a16:colId xmlns:a16="http://schemas.microsoft.com/office/drawing/2014/main" xmlns=""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大同技術學院</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5"/>
                  </a:ext>
                </a:extLst>
              </a:tr>
            </a:tbl>
          </a:graphicData>
        </a:graphic>
      </p:graphicFrame>
      <p:sp>
        <p:nvSpPr>
          <p:cNvPr id="9" name="標題 1"/>
          <p:cNvSpPr txBox="1">
            <a:spLocks/>
          </p:cNvSpPr>
          <p:nvPr/>
        </p:nvSpPr>
        <p:spPr bwMode="auto">
          <a:xfrm>
            <a:off x="-180528" y="1370270"/>
            <a:ext cx="2376264" cy="115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北區</a:t>
            </a:r>
            <a:endParaRPr kumimoji="0"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（含宜蘭、花蓮）</a:t>
            </a:r>
            <a:endParaRPr kumimoji="0" lang="zh-TW" altLang="en-US"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矩形 11"/>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招生學校</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 Box 17"/>
          <p:cNvSpPr txBox="1">
            <a:spLocks noChangeArrowheads="1"/>
          </p:cNvSpPr>
          <p:nvPr/>
        </p:nvSpPr>
        <p:spPr bwMode="auto">
          <a:xfrm>
            <a:off x="6659563" y="4618689"/>
            <a:ext cx="1225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分發結果</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6397" name="Text Box 21"/>
          <p:cNvSpPr txBox="1">
            <a:spLocks noChangeArrowheads="1"/>
          </p:cNvSpPr>
          <p:nvPr/>
        </p:nvSpPr>
        <p:spPr bwMode="auto">
          <a:xfrm>
            <a:off x="6659563" y="3406440"/>
            <a:ext cx="159737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未獲通知</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參加現場登記分發</a:t>
            </a:r>
          </a:p>
        </p:txBody>
      </p:sp>
      <p:sp>
        <p:nvSpPr>
          <p:cNvPr id="16387" name="Rectangle 3"/>
          <p:cNvSpPr>
            <a:spLocks noChangeArrowheads="1"/>
          </p:cNvSpPr>
          <p:nvPr/>
        </p:nvSpPr>
        <p:spPr bwMode="auto">
          <a:xfrm>
            <a:off x="755650" y="1041312"/>
            <a:ext cx="5903913" cy="1019034"/>
          </a:xfrm>
          <a:prstGeom prst="rect">
            <a:avLst/>
          </a:prstGeom>
          <a:solidFill>
            <a:schemeClr val="accent1"/>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購買或下載五專聯合免試入學招生簡章</a:t>
            </a:r>
            <a:endPar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spcBef>
                <a:spcPct val="0"/>
              </a:spcBef>
              <a:buFontTx/>
              <a:buNone/>
            </a:pPr>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110.1.15</a:t>
            </a:r>
            <a:r>
              <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起</a:t>
            </a:r>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88" name="Rectangle 4"/>
          <p:cNvSpPr>
            <a:spLocks noChangeArrowheads="1"/>
          </p:cNvSpPr>
          <p:nvPr/>
        </p:nvSpPr>
        <p:spPr bwMode="auto">
          <a:xfrm>
            <a:off x="755650" y="2366855"/>
            <a:ext cx="5903913" cy="1116000"/>
          </a:xfrm>
          <a:prstGeom prst="rect">
            <a:avLst/>
          </a:prstGeom>
          <a:solidFill>
            <a:schemeClr val="accent1"/>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3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報名</a:t>
            </a:r>
            <a:endParaRPr lang="en-US" altLang="zh-TW" sz="3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spcBef>
                <a:spcPct val="0"/>
              </a:spcBef>
              <a:buFontTx/>
              <a:buNone/>
            </a:pP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各區限擇</a:t>
            </a:r>
            <a:r>
              <a:rPr lang="en-US" altLang="zh-TW"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所五專招生學校報名</a:t>
            </a:r>
          </a:p>
        </p:txBody>
      </p:sp>
      <p:sp>
        <p:nvSpPr>
          <p:cNvPr id="16389" name="Line 5"/>
          <p:cNvSpPr>
            <a:spLocks noChangeShapeType="1"/>
          </p:cNvSpPr>
          <p:nvPr/>
        </p:nvSpPr>
        <p:spPr bwMode="auto">
          <a:xfrm>
            <a:off x="3708400" y="2060347"/>
            <a:ext cx="0" cy="3065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90" name="Line 6"/>
          <p:cNvSpPr>
            <a:spLocks noChangeShapeType="1"/>
          </p:cNvSpPr>
          <p:nvPr/>
        </p:nvSpPr>
        <p:spPr bwMode="auto">
          <a:xfrm>
            <a:off x="3707606" y="3482855"/>
            <a:ext cx="794" cy="3065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91" name="Rectangle 8"/>
          <p:cNvSpPr>
            <a:spLocks noChangeArrowheads="1"/>
          </p:cNvSpPr>
          <p:nvPr/>
        </p:nvSpPr>
        <p:spPr bwMode="auto">
          <a:xfrm>
            <a:off x="755650" y="3789363"/>
            <a:ext cx="5903913" cy="576262"/>
          </a:xfrm>
          <a:prstGeom prst="rect">
            <a:avLst/>
          </a:prstGeom>
          <a:solidFill>
            <a:srgbClr val="FFFF99"/>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各招生學校寄發現場登記分發通知單</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110.7.2</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92" name="Rectangle 13"/>
          <p:cNvSpPr>
            <a:spLocks noChangeArrowheads="1"/>
          </p:cNvSpPr>
          <p:nvPr/>
        </p:nvSpPr>
        <p:spPr bwMode="auto">
          <a:xfrm>
            <a:off x="755650" y="4797425"/>
            <a:ext cx="5903913" cy="576263"/>
          </a:xfrm>
          <a:prstGeom prst="rect">
            <a:avLst/>
          </a:prstGeom>
          <a:solidFill>
            <a:srgbClr val="FFFF99"/>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依指定時間地點前往參加現場登記分發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110.7.7</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4" name="Rectangle 13"/>
          <p:cNvSpPr>
            <a:spLocks noChangeArrowheads="1"/>
          </p:cNvSpPr>
          <p:nvPr/>
        </p:nvSpPr>
        <p:spPr bwMode="auto">
          <a:xfrm>
            <a:off x="755650" y="5805488"/>
            <a:ext cx="5903913" cy="504825"/>
          </a:xfrm>
          <a:prstGeom prst="rect">
            <a:avLst/>
          </a:prstGeom>
          <a:solidFill>
            <a:schemeClr val="accent3">
              <a:lumMod val="20000"/>
              <a:lumOff val="80000"/>
            </a:schemeClr>
          </a:solidFill>
          <a:ln w="9525">
            <a:solidFill>
              <a:schemeClr val="tx1"/>
            </a:solidFill>
            <a:miter lim="800000"/>
            <a:headEnd/>
            <a:tailEnd/>
          </a:ln>
          <a:scene3d>
            <a:camera prst="orthographicFront"/>
            <a:lightRig rig="threePt" dir="t"/>
          </a:scene3d>
          <a:sp3d>
            <a:bevelT w="177800" prst="artDeco"/>
          </a:sp3d>
        </p:spPr>
        <p:txBody>
          <a:bodyPr wrap="none" anchor="ctr"/>
          <a:lstStyle/>
          <a:p>
            <a:pPr algn="ct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快樂的五專生</a:t>
            </a:r>
          </a:p>
        </p:txBody>
      </p:sp>
      <p:sp>
        <p:nvSpPr>
          <p:cNvPr id="16400" name="Text Box 17"/>
          <p:cNvSpPr txBox="1">
            <a:spLocks noChangeArrowheads="1"/>
          </p:cNvSpPr>
          <p:nvPr/>
        </p:nvSpPr>
        <p:spPr bwMode="auto">
          <a:xfrm>
            <a:off x="3779838" y="54451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6401" name="Line 6"/>
          <p:cNvSpPr>
            <a:spLocks noChangeShapeType="1"/>
          </p:cNvSpPr>
          <p:nvPr/>
        </p:nvSpPr>
        <p:spPr bwMode="auto">
          <a:xfrm>
            <a:off x="3708400" y="43656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402" name="Line 6"/>
          <p:cNvSpPr>
            <a:spLocks noChangeShapeType="1"/>
          </p:cNvSpPr>
          <p:nvPr/>
        </p:nvSpPr>
        <p:spPr bwMode="auto">
          <a:xfrm>
            <a:off x="3708400" y="537368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右彎箭號 1"/>
          <p:cNvSpPr/>
          <p:nvPr/>
        </p:nvSpPr>
        <p:spPr bwMode="auto">
          <a:xfrm rot="5400000">
            <a:off x="6744952" y="4030036"/>
            <a:ext cx="1499270" cy="1524697"/>
          </a:xfrm>
          <a:prstGeom prst="bentArrow">
            <a:avLst>
              <a:gd name="adj1" fmla="val 12190"/>
              <a:gd name="adj2" fmla="val 20539"/>
              <a:gd name="adj3" fmla="val 15512"/>
              <a:gd name="adj4" fmla="val 0"/>
            </a:avLst>
          </a:prstGeom>
          <a:solidFill>
            <a:schemeClr val="accent6">
              <a:lumMod val="60000"/>
              <a:lumOff val="40000"/>
            </a:schemeClr>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向右箭號 2"/>
          <p:cNvSpPr/>
          <p:nvPr/>
        </p:nvSpPr>
        <p:spPr bwMode="auto">
          <a:xfrm>
            <a:off x="6732239" y="4900334"/>
            <a:ext cx="1122861" cy="360040"/>
          </a:xfrm>
          <a:prstGeom prst="rightArrow">
            <a:avLst/>
          </a:prstGeom>
          <a:solidFill>
            <a:schemeClr val="accent6">
              <a:lumMod val="60000"/>
              <a:lumOff val="40000"/>
            </a:schemeClr>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41" y="983962"/>
            <a:ext cx="2583159" cy="2583159"/>
          </a:xfrm>
          <a:prstGeom prst="rect">
            <a:avLst/>
          </a:prstGeom>
        </p:spPr>
      </p:pic>
      <p:sp>
        <p:nvSpPr>
          <p:cNvPr id="5" name="文字方塊 4"/>
          <p:cNvSpPr txBox="1"/>
          <p:nvPr/>
        </p:nvSpPr>
        <p:spPr>
          <a:xfrm>
            <a:off x="7480263" y="2702576"/>
            <a:ext cx="893836" cy="600164"/>
          </a:xfrm>
          <a:prstGeom prst="rect">
            <a:avLst/>
          </a:prstGeom>
          <a:noFill/>
        </p:spPr>
        <p:txBody>
          <a:bodyPr wrap="square" rtlCol="0">
            <a:spAutoFit/>
          </a:bodyPr>
          <a:lstStyle/>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撕榜</a:t>
            </a: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通知單</a:t>
            </a:r>
          </a:p>
        </p:txBody>
      </p:sp>
      <p:pic>
        <p:nvPicPr>
          <p:cNvPr id="24" name="圖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060" y="5531134"/>
            <a:ext cx="1621458" cy="1326866"/>
          </a:xfrm>
          <a:prstGeom prst="rect">
            <a:avLst/>
          </a:prstGeom>
        </p:spPr>
      </p:pic>
      <p:sp>
        <p:nvSpPr>
          <p:cNvPr id="25" name="Text Box 22"/>
          <p:cNvSpPr txBox="1">
            <a:spLocks noChangeArrowheads="1"/>
          </p:cNvSpPr>
          <p:nvPr/>
        </p:nvSpPr>
        <p:spPr bwMode="auto">
          <a:xfrm>
            <a:off x="7275836" y="5718651"/>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26" name="矩形 2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招生流程</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pPr>
              <a:defRPr/>
            </a:pPr>
            <a:fld id="{BCF6C782-A86A-45BB-B3F6-D32D537A4B8D}" type="slidenum">
              <a:rPr lang="zh-TW" altLang="en-US" smtClean="0"/>
              <a:pPr>
                <a:defRPr/>
              </a:pPr>
              <a:t>36</a:t>
            </a:fld>
            <a:endParaRPr lang="zh-TW" altLang="en-US"/>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520859223"/>
              </p:ext>
            </p:extLst>
          </p:nvPr>
        </p:nvGraphicFramePr>
        <p:xfrm>
          <a:off x="647564" y="1207035"/>
          <a:ext cx="7848872" cy="4443931"/>
        </p:xfrm>
        <a:graphic>
          <a:graphicData uri="http://schemas.openxmlformats.org/drawingml/2006/table">
            <a:tbl>
              <a:tblPr firstRow="1" bandRow="1">
                <a:tableStyleId>{5940675A-B579-460E-94D1-54222C63F5DA}</a:tableStyleId>
              </a:tblPr>
              <a:tblGrid>
                <a:gridCol w="2304256">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xmlns=""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星期四</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120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a:t>
                      </a:r>
                      <a:r>
                        <a:rPr lang="zh-TW" altLang="en-US" sz="1400" dirty="0" smtClean="0">
                          <a:latin typeface="Times New Roman" panose="02020603050405020304" pitchFamily="18" charset="0"/>
                          <a:ea typeface="微軟正黑體" panose="020B0604030504040204" pitchFamily="34" charset="-120"/>
                          <a:cs typeface="Times New Roman" panose="02020603050405020304" pitchFamily="18" charset="0"/>
                        </a:rPr>
                        <a:t>通知單，若未收到逕向各招生學校查詢</a:t>
                      </a:r>
                      <a:r>
                        <a:rPr lang="en-US" altLang="zh-TW" sz="1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42649">
                <a:tc>
                  <a:txBody>
                    <a:bodyPr/>
                    <a:lstStyle/>
                    <a:p>
                      <a:pPr algn="ctr">
                        <a:lnSpc>
                          <a:spcPct val="15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a:lnSpc>
                          <a:spcPct val="150000"/>
                        </a:lnSpc>
                        <a:spcBef>
                          <a:spcPts val="0"/>
                        </a:spcBef>
                        <a:spcAft>
                          <a:spcPts val="0"/>
                        </a:spcAft>
                      </a:pP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110</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學年度重要日程</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389D979-77D4-4AA7-9D0B-5088B9A32813}" type="slidenum">
              <a:rPr lang="zh-TW" altLang="en-US" smtClean="0"/>
              <a:pPr>
                <a:defRPr/>
              </a:pPr>
              <a:t>37</a:t>
            </a:fld>
            <a:endParaRPr lang="zh-TW" altLang="en-US"/>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內容版面配置區 2"/>
          <p:cNvSpPr>
            <a:spLocks noGrp="1"/>
          </p:cNvSpPr>
          <p:nvPr>
            <p:ph idx="1"/>
          </p:nvPr>
        </p:nvSpPr>
        <p:spPr>
          <a:xfrm>
            <a:off x="469678" y="1052736"/>
            <a:ext cx="8350793" cy="5040560"/>
          </a:xfrm>
        </p:spPr>
        <p:txBody>
          <a:bodyPr/>
          <a:lstStyle/>
          <a:p>
            <a:pPr eaLnBrk="1" hangingPunct="1"/>
            <a:r>
              <a:rPr lang="zh-TW" altLang="en-US" sz="2800" dirty="0">
                <a:ea typeface="微軟正黑體" panose="020B0604030504040204" pitchFamily="34" charset="-120"/>
              </a:rPr>
              <a:t>採</a:t>
            </a:r>
            <a:r>
              <a:rPr lang="zh-TW" altLang="en-US" sz="2800" b="1" u="sng" dirty="0">
                <a:solidFill>
                  <a:srgbClr val="FF0000"/>
                </a:solidFill>
                <a:ea typeface="微軟正黑體" panose="020B0604030504040204" pitchFamily="34" charset="-120"/>
              </a:rPr>
              <a:t>現場登記分發報到</a:t>
            </a:r>
            <a:r>
              <a:rPr lang="zh-TW" altLang="en-US" sz="2800" dirty="0">
                <a:ea typeface="微軟正黑體" panose="020B0604030504040204" pitchFamily="34" charset="-120"/>
              </a:rPr>
              <a:t>方式</a:t>
            </a:r>
            <a:r>
              <a:rPr lang="zh-TW" altLang="en-US" sz="2800" dirty="0" smtClean="0">
                <a:ea typeface="微軟正黑體" panose="020B0604030504040204" pitchFamily="34" charset="-120"/>
              </a:rPr>
              <a:t>辦理</a:t>
            </a:r>
            <a:endParaRPr lang="en-US" altLang="zh-TW" sz="2800" dirty="0">
              <a:ea typeface="微軟正黑體" panose="020B0604030504040204" pitchFamily="34" charset="-120"/>
            </a:endParaRPr>
          </a:p>
          <a:p>
            <a:pPr eaLnBrk="1" hangingPunct="1">
              <a:spcBef>
                <a:spcPts val="1200"/>
              </a:spcBef>
            </a:pPr>
            <a:r>
              <a:rPr lang="zh-TW" altLang="en-US" sz="2800" dirty="0">
                <a:ea typeface="微軟正黑體" panose="020B0604030504040204" pitchFamily="34" charset="-120"/>
              </a:rPr>
              <a:t>各校訂定「通知參加現場登記分發人數之倍率」，亦即依據各校招生</a:t>
            </a:r>
            <a:r>
              <a:rPr lang="zh-TW" altLang="en-US" sz="2800" dirty="0">
                <a:solidFill>
                  <a:srgbClr val="FF0000"/>
                </a:solidFill>
                <a:ea typeface="微軟正黑體" panose="020B0604030504040204" pitchFamily="34" charset="-120"/>
              </a:rPr>
              <a:t>名額</a:t>
            </a:r>
            <a:r>
              <a:rPr lang="zh-TW" altLang="en-US" sz="2800" dirty="0">
                <a:ea typeface="微軟正黑體" panose="020B0604030504040204" pitchFamily="34" charset="-120"/>
              </a:rPr>
              <a:t>乘上登記分發人數之</a:t>
            </a:r>
            <a:r>
              <a:rPr lang="zh-TW" altLang="en-US" sz="2800" dirty="0">
                <a:solidFill>
                  <a:srgbClr val="FF0000"/>
                </a:solidFill>
                <a:ea typeface="微軟正黑體" panose="020B0604030504040204" pitchFamily="34" charset="-120"/>
              </a:rPr>
              <a:t>倍率</a:t>
            </a:r>
            <a:r>
              <a:rPr lang="en-US" altLang="zh-TW" sz="2800" baseline="30000" dirty="0">
                <a:ea typeface="微軟正黑體" panose="020B0604030504040204" pitchFamily="34" charset="-120"/>
              </a:rPr>
              <a:t>※</a:t>
            </a:r>
            <a:r>
              <a:rPr lang="zh-TW" altLang="en-US" sz="2800" dirty="0">
                <a:ea typeface="微軟正黑體" panose="020B0604030504040204" pitchFamily="34" charset="-120"/>
              </a:rPr>
              <a:t>，決定通知參加現場登記分發之學生</a:t>
            </a:r>
            <a:r>
              <a:rPr lang="zh-TW" altLang="en-US" sz="2800" dirty="0" smtClean="0">
                <a:ea typeface="微軟正黑體" panose="020B0604030504040204" pitchFamily="34" charset="-120"/>
              </a:rPr>
              <a:t>人數</a:t>
            </a:r>
            <a:r>
              <a:rPr lang="en-US" altLang="zh-TW" sz="1600" dirty="0">
                <a:ea typeface="微軟正黑體" panose="020B0604030504040204" pitchFamily="34" charset="-120"/>
              </a:rPr>
              <a:t/>
            </a:r>
            <a:br>
              <a:rPr lang="en-US" altLang="zh-TW" sz="1600" dirty="0">
                <a:ea typeface="微軟正黑體" panose="020B0604030504040204" pitchFamily="34" charset="-120"/>
              </a:rPr>
            </a:br>
            <a:r>
              <a:rPr lang="en-US" altLang="zh-TW" sz="1600" dirty="0">
                <a:ea typeface="微軟正黑體" panose="020B0604030504040204" pitchFamily="34" charset="-120"/>
              </a:rPr>
              <a:t>※</a:t>
            </a:r>
            <a:r>
              <a:rPr lang="zh-TW" altLang="en-US" sz="1600" dirty="0">
                <a:ea typeface="微軟正黑體" panose="020B0604030504040204" pitchFamily="34" charset="-120"/>
              </a:rPr>
              <a:t>最高為</a:t>
            </a:r>
            <a:r>
              <a:rPr lang="en-US" altLang="zh-TW" sz="1600" dirty="0">
                <a:ea typeface="微軟正黑體" panose="020B0604030504040204" pitchFamily="34" charset="-120"/>
              </a:rPr>
              <a:t>3</a:t>
            </a:r>
            <a:r>
              <a:rPr lang="zh-TW" altLang="en-US" sz="1600" dirty="0">
                <a:ea typeface="微軟正黑體" panose="020B0604030504040204" pitchFamily="34" charset="-120"/>
              </a:rPr>
              <a:t>倍率，例如招生名額為</a:t>
            </a:r>
            <a:r>
              <a:rPr lang="en-US" altLang="zh-TW" sz="1600" dirty="0">
                <a:ea typeface="微軟正黑體" panose="020B0604030504040204" pitchFamily="34" charset="-120"/>
              </a:rPr>
              <a:t>20</a:t>
            </a:r>
            <a:r>
              <a:rPr lang="zh-TW" altLang="en-US" sz="1600" dirty="0">
                <a:ea typeface="微軟正黑體" panose="020B0604030504040204" pitchFamily="34" charset="-120"/>
              </a:rPr>
              <a:t>人，至多可聯絡</a:t>
            </a:r>
            <a:r>
              <a:rPr lang="en-US" altLang="zh-TW" sz="1600" dirty="0">
                <a:ea typeface="微軟正黑體" panose="020B0604030504040204" pitchFamily="34" charset="-120"/>
              </a:rPr>
              <a:t>60</a:t>
            </a:r>
            <a:r>
              <a:rPr lang="zh-TW" altLang="en-US" sz="1600" dirty="0">
                <a:ea typeface="微軟正黑體" panose="020B0604030504040204" pitchFamily="34" charset="-120"/>
              </a:rPr>
              <a:t>人前來撕榜。</a:t>
            </a:r>
            <a:endParaRPr lang="en-US" altLang="zh-TW" sz="1600" dirty="0">
              <a:ea typeface="微軟正黑體" panose="020B0604030504040204" pitchFamily="34" charset="-120"/>
            </a:endParaRPr>
          </a:p>
          <a:p>
            <a:pPr eaLnBrk="1" hangingPunct="1">
              <a:spcBef>
                <a:spcPts val="1200"/>
              </a:spcBef>
            </a:pPr>
            <a:r>
              <a:rPr lang="zh-TW" altLang="en-US" sz="2800" dirty="0">
                <a:solidFill>
                  <a:srgbClr val="FF0000"/>
                </a:solidFill>
                <a:ea typeface="微軟正黑體" panose="020B0604030504040204" pitchFamily="34" charset="-120"/>
              </a:rPr>
              <a:t>被通知參加現場登記分發</a:t>
            </a:r>
            <a:r>
              <a:rPr lang="zh-TW" altLang="en-US" sz="2800" dirty="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a:t>
            </a:r>
            <a:r>
              <a:rPr lang="zh-TW" altLang="en-US" sz="2800" dirty="0" smtClean="0">
                <a:ea typeface="微軟正黑體" panose="020B0604030504040204" pitchFamily="34" charset="-120"/>
              </a:rPr>
              <a:t>錄取</a:t>
            </a:r>
            <a:endParaRPr lang="en-US" altLang="zh-TW" sz="2800" dirty="0">
              <a:ea typeface="微軟正黑體" panose="020B0604030504040204" pitchFamily="34" charset="-120"/>
            </a:endParaRPr>
          </a:p>
          <a:p>
            <a:pPr eaLnBrk="1" hangingPunct="1">
              <a:spcBef>
                <a:spcPts val="1200"/>
              </a:spcBef>
            </a:pPr>
            <a:r>
              <a:rPr lang="zh-TW" altLang="en-US" sz="2800" dirty="0">
                <a:ea typeface="微軟正黑體" panose="020B0604030504040204" pitchFamily="34" charset="-120"/>
              </a:rPr>
              <a:t>分發作業至各科組招生</a:t>
            </a:r>
            <a:r>
              <a:rPr lang="zh-TW" altLang="en-US" sz="2800" dirty="0">
                <a:solidFill>
                  <a:srgbClr val="FF0000"/>
                </a:solidFill>
                <a:ea typeface="微軟正黑體" panose="020B0604030504040204" pitchFamily="34" charset="-120"/>
              </a:rPr>
              <a:t>名額額滿</a:t>
            </a:r>
            <a:r>
              <a:rPr lang="zh-TW" altLang="en-US" sz="2800" dirty="0">
                <a:ea typeface="微軟正黑體" panose="020B0604030504040204" pitchFamily="34" charset="-120"/>
              </a:rPr>
              <a:t>或</a:t>
            </a:r>
            <a:r>
              <a:rPr lang="zh-TW" altLang="en-US" sz="2800" dirty="0">
                <a:solidFill>
                  <a:srgbClr val="FF0000"/>
                </a:solidFill>
                <a:ea typeface="微軟正黑體" panose="020B0604030504040204" pitchFamily="34" charset="-120"/>
              </a:rPr>
              <a:t>已無可分發學生</a:t>
            </a:r>
            <a:r>
              <a:rPr lang="zh-TW" altLang="en-US" sz="2800" dirty="0" smtClean="0">
                <a:ea typeface="微軟正黑體" panose="020B0604030504040204" pitchFamily="34" charset="-120"/>
              </a:rPr>
              <a:t>為止</a:t>
            </a:r>
            <a:endParaRPr lang="en-US" altLang="zh-TW" sz="2800" dirty="0">
              <a:ea typeface="微軟正黑體" panose="020B0604030504040204" pitchFamily="34" charset="-120"/>
            </a:endParaRPr>
          </a:p>
          <a:p>
            <a:pPr eaLnBrk="1" hangingPunct="1"/>
            <a:endParaRPr lang="en-US" altLang="zh-TW" sz="1600"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錄取方式</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38</a:t>
            </a:fld>
            <a:endParaRPr lang="zh-TW" altLang="en-US"/>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bwMode="auto">
          <a:xfrm>
            <a:off x="1691680" y="1105860"/>
            <a:ext cx="7056784" cy="3566160"/>
          </a:xfrm>
          <a:prstGeom prst="roundRect">
            <a:avLst>
              <a:gd name="adj" fmla="val 1353"/>
            </a:avLst>
          </a:prstGeom>
          <a:solidFill>
            <a:srgbClr val="FFCCCC"/>
          </a:solidFill>
          <a:ln w="9525">
            <a:noFill/>
            <a:round/>
            <a:headEnd/>
            <a:tailEnd type="triangle" w="med" len="med"/>
          </a:ln>
          <a:effectLst>
            <a:outerShdw blurRad="44450" dist="76200" dir="3000000" algn="ctr">
              <a:srgbClr val="000000">
                <a:alpha val="32000"/>
              </a:srgbClr>
            </a:outerShdw>
          </a:effectLst>
        </p:spPr>
        <p:txBody>
          <a:bodyPr rtlCol="0" anchor="ctr"/>
          <a:lstStyle/>
          <a:p>
            <a:pPr algn="ctr"/>
            <a:endParaRPr lang="zh-TW" altLang="en-US"/>
          </a:p>
        </p:txBody>
      </p:sp>
      <p:sp>
        <p:nvSpPr>
          <p:cNvPr id="6" name="圓角矩形 5"/>
          <p:cNvSpPr/>
          <p:nvPr/>
        </p:nvSpPr>
        <p:spPr bwMode="auto">
          <a:xfrm>
            <a:off x="535214" y="980728"/>
            <a:ext cx="1253472" cy="3816424"/>
          </a:xfrm>
          <a:prstGeom prst="roundRect">
            <a:avLst/>
          </a:prstGeom>
          <a:gradFill flip="none" rotWithShape="1">
            <a:gsLst>
              <a:gs pos="0">
                <a:srgbClr val="FF8989">
                  <a:shade val="30000"/>
                  <a:satMod val="115000"/>
                </a:srgbClr>
              </a:gs>
              <a:gs pos="50000">
                <a:srgbClr val="FF8989">
                  <a:shade val="67500"/>
                  <a:satMod val="115000"/>
                </a:srgbClr>
              </a:gs>
              <a:gs pos="100000">
                <a:srgbClr val="FF8989">
                  <a:shade val="100000"/>
                  <a:satMod val="115000"/>
                </a:srgbClr>
              </a:gs>
            </a:gsLst>
            <a:lin ang="10800000" scaled="1"/>
            <a:tileRect/>
          </a:gradFill>
          <a:ln w="9525">
            <a:noFill/>
            <a:round/>
            <a:headEnd/>
            <a:tailEnd type="triangle" w="med" len="med"/>
          </a:ln>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「超額比序總積分」採計項目</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矩形 2"/>
          <p:cNvSpPr/>
          <p:nvPr/>
        </p:nvSpPr>
        <p:spPr>
          <a:xfrm>
            <a:off x="503548" y="5013176"/>
            <a:ext cx="8136904" cy="1384995"/>
          </a:xfrm>
          <a:prstGeom prst="rect">
            <a:avLst/>
          </a:prstGeom>
        </p:spPr>
        <p:txBody>
          <a:bodyPr wrap="square">
            <a:spAutoFit/>
          </a:bodyPr>
          <a:lstStyle/>
          <a:p>
            <a:pPr marL="342900" lvl="0" indent="-342900" algn="just"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各招生學校訂定各項目積分採計</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權重</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及同分比序項目</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順序</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，依此計算各項目積分所得之超額比序總積分與分發順位。</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096766813"/>
              </p:ext>
            </p:extLst>
          </p:nvPr>
        </p:nvGraphicFramePr>
        <p:xfrm>
          <a:off x="532364" y="1151580"/>
          <a:ext cx="8079272" cy="3474720"/>
        </p:xfrm>
        <a:graphic>
          <a:graphicData uri="http://schemas.openxmlformats.org/drawingml/2006/table">
            <a:tbl>
              <a:tblPr firstRow="1" bandRow="1">
                <a:tableStyleId>{5C22544A-7EE6-4342-B048-85BDC9FD1C3A}</a:tableStyleId>
              </a:tblPr>
              <a:tblGrid>
                <a:gridCol w="1259709"/>
                <a:gridCol w="6819563"/>
              </a:tblGrid>
              <a:tr h="370840">
                <a:tc rowSpan="7">
                  <a:txBody>
                    <a:bodyPr/>
                    <a:lstStyle/>
                    <a:p>
                      <a:pPr algn="ctr"/>
                      <a:r>
                        <a:rPr lang="zh-TW" altLang="en-US" sz="3200" dirty="0" smtClean="0">
                          <a:latin typeface="Times New Roman" pitchFamily="18" charset="0"/>
                          <a:ea typeface="微軟正黑體" pitchFamily="34" charset="-120"/>
                          <a:cs typeface="Times New Roman" pitchFamily="18" charset="0"/>
                        </a:rPr>
                        <a:t>採</a:t>
                      </a:r>
                      <a:endParaRPr lang="en-US" altLang="zh-TW" sz="3200" dirty="0" smtClean="0">
                        <a:latin typeface="Times New Roman" pitchFamily="18" charset="0"/>
                        <a:ea typeface="微軟正黑體" pitchFamily="34" charset="-120"/>
                        <a:cs typeface="Times New Roman" pitchFamily="18" charset="0"/>
                      </a:endParaRPr>
                    </a:p>
                    <a:p>
                      <a:pPr algn="ctr"/>
                      <a:r>
                        <a:rPr lang="zh-TW" altLang="en-US" sz="3200" dirty="0" smtClean="0">
                          <a:latin typeface="Times New Roman" pitchFamily="18" charset="0"/>
                          <a:ea typeface="微軟正黑體" pitchFamily="34" charset="-120"/>
                          <a:cs typeface="Times New Roman" pitchFamily="18" charset="0"/>
                        </a:rPr>
                        <a:t>計</a:t>
                      </a:r>
                      <a:endParaRPr lang="en-US" altLang="zh-TW" sz="3200" dirty="0" smtClean="0">
                        <a:latin typeface="Times New Roman" pitchFamily="18" charset="0"/>
                        <a:ea typeface="微軟正黑體" pitchFamily="34" charset="-120"/>
                        <a:cs typeface="Times New Roman" pitchFamily="18" charset="0"/>
                      </a:endParaRPr>
                    </a:p>
                    <a:p>
                      <a:pPr algn="ctr"/>
                      <a:r>
                        <a:rPr lang="zh-TW" altLang="en-US" sz="3200" dirty="0" smtClean="0">
                          <a:latin typeface="Times New Roman" pitchFamily="18" charset="0"/>
                          <a:ea typeface="微軟正黑體" pitchFamily="34" charset="-120"/>
                          <a:cs typeface="Times New Roman" pitchFamily="18" charset="0"/>
                        </a:rPr>
                        <a:t>項</a:t>
                      </a:r>
                      <a:endParaRPr lang="en-US" altLang="zh-TW" sz="3200" dirty="0" smtClean="0">
                        <a:latin typeface="Times New Roman" pitchFamily="18" charset="0"/>
                        <a:ea typeface="微軟正黑體" pitchFamily="34" charset="-120"/>
                        <a:cs typeface="Times New Roman" pitchFamily="18" charset="0"/>
                      </a:endParaRPr>
                    </a:p>
                    <a:p>
                      <a:pPr algn="ctr"/>
                      <a:r>
                        <a:rPr lang="zh-TW" altLang="en-US" sz="3200" dirty="0" smtClean="0">
                          <a:latin typeface="Times New Roman" pitchFamily="18" charset="0"/>
                          <a:ea typeface="微軟正黑體" pitchFamily="34" charset="-120"/>
                          <a:cs typeface="Times New Roman" pitchFamily="18" charset="0"/>
                        </a:rPr>
                        <a:t>目</a:t>
                      </a:r>
                      <a:endParaRPr lang="en-US" altLang="zh-TW" sz="3200" dirty="0" smtClean="0">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eaLnBrk="1" hangingPunct="1">
                        <a:spcBef>
                          <a:spcPts val="1200"/>
                        </a:spcBef>
                      </a:pPr>
                      <a:r>
                        <a:rPr lang="zh-TW" altLang="en-US" sz="2400" b="0" dirty="0" smtClean="0">
                          <a:solidFill>
                            <a:schemeClr val="tx1"/>
                          </a:solidFill>
                          <a:latin typeface="Times New Roman" pitchFamily="18" charset="0"/>
                          <a:ea typeface="微軟正黑體" pitchFamily="34" charset="-120"/>
                          <a:cs typeface="Times New Roman" pitchFamily="18" charset="0"/>
                        </a:rPr>
                        <a:t>多元學習表現</a:t>
                      </a:r>
                      <a:endParaRPr lang="en-US" altLang="zh-TW" sz="2400" b="0" dirty="0" smtClean="0">
                        <a:solidFill>
                          <a:schemeClr val="tx1"/>
                        </a:solidFill>
                        <a:latin typeface="Times New Roman" pitchFamily="18" charset="0"/>
                        <a:ea typeface="微軟正黑體" pitchFamily="34" charset="-120"/>
                        <a:cs typeface="Times New Roman" pitchFamily="18" charset="0"/>
                      </a:endParaRPr>
                    </a:p>
                    <a:p>
                      <a:pPr marL="0" indent="0" algn="just" eaLnBrk="1" hangingPunct="1">
                        <a:spcBef>
                          <a:spcPts val="0"/>
                        </a:spcBef>
                        <a:buNone/>
                      </a:pPr>
                      <a:r>
                        <a:rPr lang="en-US" altLang="zh-TW" sz="1800" b="0" dirty="0" smtClean="0">
                          <a:solidFill>
                            <a:schemeClr val="tx1"/>
                          </a:solidFill>
                          <a:latin typeface="Times New Roman" pitchFamily="18" charset="0"/>
                          <a:ea typeface="微軟正黑體" pitchFamily="34" charset="-120"/>
                          <a:cs typeface="Times New Roman" pitchFamily="18" charset="0"/>
                        </a:rPr>
                        <a:t>(</a:t>
                      </a:r>
                      <a:r>
                        <a:rPr lang="zh-TW" altLang="en-US" sz="1800" b="0" dirty="0" smtClean="0">
                          <a:solidFill>
                            <a:schemeClr val="tx1"/>
                          </a:solidFill>
                          <a:latin typeface="Times New Roman" pitchFamily="18" charset="0"/>
                          <a:ea typeface="微軟正黑體" pitchFamily="34" charset="-120"/>
                          <a:cs typeface="Times New Roman" pitchFamily="18" charset="0"/>
                        </a:rPr>
                        <a:t>含服務學習、競賽、日常生活表現評量、體適能</a:t>
                      </a:r>
                      <a:r>
                        <a:rPr lang="en-US" altLang="zh-TW" sz="1800" b="0" dirty="0" smtClean="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b="1" dirty="0" smtClean="0">
                          <a:solidFill>
                            <a:srgbClr val="FF0000"/>
                          </a:solidFill>
                          <a:latin typeface="Times New Roman" pitchFamily="18" charset="0"/>
                          <a:ea typeface="微軟正黑體" pitchFamily="34" charset="-120"/>
                          <a:cs typeface="Times New Roman" pitchFamily="18" charset="0"/>
                        </a:rPr>
                        <a:t>技藝優良</a:t>
                      </a:r>
                      <a:endParaRPr lang="zh-TW" altLang="en-US" sz="2400" b="1" dirty="0">
                        <a:solidFill>
                          <a:srgbClr val="FF0000"/>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弱勢身分</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均衡學習</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適性輔導</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國中教育會考</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其他</a:t>
                      </a:r>
                      <a:r>
                        <a:rPr lang="en-US" altLang="zh-TW" sz="1800" dirty="0" smtClean="0">
                          <a:solidFill>
                            <a:schemeClr val="tx1"/>
                          </a:solidFill>
                          <a:latin typeface="Times New Roman" pitchFamily="18" charset="0"/>
                          <a:ea typeface="微軟正黑體" pitchFamily="34" charset="-120"/>
                          <a:cs typeface="Times New Roman" pitchFamily="18" charset="0"/>
                        </a:rPr>
                        <a:t>(</a:t>
                      </a:r>
                      <a:r>
                        <a:rPr lang="zh-TW" altLang="en-US" sz="1800" dirty="0" smtClean="0">
                          <a:solidFill>
                            <a:schemeClr val="tx1"/>
                          </a:solidFill>
                          <a:latin typeface="Times New Roman" pitchFamily="18" charset="0"/>
                          <a:ea typeface="微軟正黑體" pitchFamily="34" charset="-120"/>
                          <a:cs typeface="Times New Roman" pitchFamily="18" charset="0"/>
                        </a:rPr>
                        <a:t>招生學校自訂項目</a:t>
                      </a:r>
                      <a:r>
                        <a:rPr lang="en-US" altLang="zh-TW" sz="1800" dirty="0" smtClean="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4" name="投影片編號版面配置區 3"/>
          <p:cNvSpPr>
            <a:spLocks noGrp="1"/>
          </p:cNvSpPr>
          <p:nvPr>
            <p:ph type="sldNum" sz="quarter" idx="12"/>
          </p:nvPr>
        </p:nvSpPr>
        <p:spPr/>
        <p:txBody>
          <a:bodyPr/>
          <a:lstStyle/>
          <a:p>
            <a:pPr>
              <a:defRPr/>
            </a:pPr>
            <a:fld id="{BCF6C782-A86A-45BB-B3F6-D32D537A4B8D}" type="slidenum">
              <a:rPr lang="zh-TW" altLang="en-US" smtClean="0"/>
              <a:pPr>
                <a:defRPr/>
              </a:pPr>
              <a:t>39</a:t>
            </a:fld>
            <a:endParaRPr lang="zh-TW" altLang="en-US"/>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136" y="1088136"/>
            <a:ext cx="4681728" cy="4681728"/>
          </a:xfrm>
          <a:prstGeom prst="rect">
            <a:avLst/>
          </a:prstGeom>
        </p:spPr>
      </p:pic>
      <p:sp>
        <p:nvSpPr>
          <p:cNvPr id="16" name="矩形 15"/>
          <p:cNvSpPr/>
          <p:nvPr/>
        </p:nvSpPr>
        <p:spPr>
          <a:xfrm>
            <a:off x="3453745" y="2921169"/>
            <a:ext cx="2236510" cy="1015663"/>
          </a:xfrm>
          <a:prstGeom prst="rect">
            <a:avLst/>
          </a:prstGeom>
        </p:spPr>
        <p:txBody>
          <a:bodyPr wrap="none">
            <a:spAutoFit/>
          </a:bodyPr>
          <a:lstStyle/>
          <a:p>
            <a:pPr algn="ctr"/>
            <a:r>
              <a:rPr lang="zh-TW"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培育</a:t>
            </a:r>
            <a:endPar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中級技術人力</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lgn="ct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重要管</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道</a:t>
            </a:r>
          </a:p>
        </p:txBody>
      </p:sp>
      <p:grpSp>
        <p:nvGrpSpPr>
          <p:cNvPr id="18" name="群組 17"/>
          <p:cNvGrpSpPr/>
          <p:nvPr/>
        </p:nvGrpSpPr>
        <p:grpSpPr>
          <a:xfrm>
            <a:off x="946274" y="951582"/>
            <a:ext cx="2270960" cy="2758765"/>
            <a:chOff x="335997" y="2041789"/>
            <a:chExt cx="3733458" cy="4535408"/>
          </a:xfrm>
        </p:grpSpPr>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42" y="2041789"/>
              <a:ext cx="3668413" cy="3668412"/>
            </a:xfrm>
            <a:prstGeom prst="rect">
              <a:avLst/>
            </a:prstGeom>
          </p:spPr>
        </p:pic>
        <p:sp>
          <p:nvSpPr>
            <p:cNvPr id="23" name="文字方塊 22"/>
            <p:cNvSpPr txBox="1"/>
            <p:nvPr/>
          </p:nvSpPr>
          <p:spPr>
            <a:xfrm>
              <a:off x="335997" y="5211038"/>
              <a:ext cx="3600401" cy="1366159"/>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適性且多元</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啟發教育</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24" name="群組 23"/>
          <p:cNvGrpSpPr/>
          <p:nvPr/>
        </p:nvGrpSpPr>
        <p:grpSpPr>
          <a:xfrm>
            <a:off x="2329902" y="5116163"/>
            <a:ext cx="4655005" cy="1051559"/>
            <a:chOff x="415406" y="5032955"/>
            <a:chExt cx="7847843" cy="1772816"/>
          </a:xfrm>
        </p:grpSpPr>
        <p:sp>
          <p:nvSpPr>
            <p:cNvPr id="25" name="文字方塊 24"/>
            <p:cNvSpPr txBox="1"/>
            <p:nvPr/>
          </p:nvSpPr>
          <p:spPr>
            <a:xfrm>
              <a:off x="1797097" y="5218877"/>
              <a:ext cx="5084461" cy="1400972"/>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肯做、實做、認真做</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做中學、學中做</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6" name="圖片 25"/>
            <p:cNvPicPr>
              <a:picLocks noChangeAspect="1"/>
            </p:cNvPicPr>
            <p:nvPr/>
          </p:nvPicPr>
          <p:blipFill>
            <a:blip r:embed="rId5" cstate="print">
              <a:extLst>
                <a:ext uri="{BEBA8EAE-BF5A-486C-A8C5-ECC9F3942E4B}">
                  <a14:imgProps xmlns:a14="http://schemas.microsoft.com/office/drawing/2010/main">
                    <a14:imgLayer r:embed="rId6">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415406" y="5032957"/>
              <a:ext cx="1381691" cy="1772814"/>
            </a:xfrm>
            <a:prstGeom prst="rect">
              <a:avLst/>
            </a:prstGeom>
          </p:spPr>
        </p:pic>
        <p:pic>
          <p:nvPicPr>
            <p:cNvPr id="27" name="圖片 26"/>
            <p:cNvPicPr>
              <a:picLocks noChangeAspect="1"/>
            </p:cNvPicPr>
            <p:nvPr/>
          </p:nvPicPr>
          <p:blipFill>
            <a:blip r:embed="rId5" cstate="print">
              <a:extLst>
                <a:ext uri="{BEBA8EAE-BF5A-486C-A8C5-ECC9F3942E4B}">
                  <a14:imgProps xmlns:a14="http://schemas.microsoft.com/office/drawing/2010/main">
                    <a14:imgLayer r:embed="rId6">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6881558" y="5032955"/>
              <a:ext cx="1381691" cy="1772815"/>
            </a:xfrm>
            <a:prstGeom prst="rect">
              <a:avLst/>
            </a:prstGeom>
            <a:scene3d>
              <a:camera prst="orthographicFront">
                <a:rot lat="0" lon="10800000" rev="0"/>
              </a:camera>
              <a:lightRig rig="threePt" dir="t"/>
            </a:scene3d>
          </p:spPr>
        </p:pic>
      </p:grpSp>
      <p:grpSp>
        <p:nvGrpSpPr>
          <p:cNvPr id="28" name="群組 27"/>
          <p:cNvGrpSpPr/>
          <p:nvPr/>
        </p:nvGrpSpPr>
        <p:grpSpPr>
          <a:xfrm>
            <a:off x="6403496" y="1197282"/>
            <a:ext cx="2241346" cy="2878049"/>
            <a:chOff x="6309959" y="1881579"/>
            <a:chExt cx="2241346" cy="2878049"/>
          </a:xfrm>
        </p:grpSpPr>
        <p:grpSp>
          <p:nvGrpSpPr>
            <p:cNvPr id="29" name="群組 28"/>
            <p:cNvGrpSpPr/>
            <p:nvPr/>
          </p:nvGrpSpPr>
          <p:grpSpPr>
            <a:xfrm>
              <a:off x="6348834" y="1881579"/>
              <a:ext cx="2163596" cy="2207112"/>
              <a:chOff x="4808704" y="1228537"/>
              <a:chExt cx="3600400" cy="3672813"/>
            </a:xfrm>
          </p:grpSpPr>
          <p:pic>
            <p:nvPicPr>
              <p:cNvPr id="31" name="圖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1705" y="1976493"/>
                <a:ext cx="3068032" cy="2924857"/>
              </a:xfrm>
              <a:prstGeom prst="rect">
                <a:avLst/>
              </a:prstGeom>
            </p:spPr>
          </p:pic>
          <p:sp>
            <p:nvSpPr>
              <p:cNvPr id="32" name="文字方塊 31"/>
              <p:cNvSpPr txBox="1"/>
              <p:nvPr/>
            </p:nvSpPr>
            <p:spPr>
              <a:xfrm>
                <a:off x="4808704" y="1228537"/>
                <a:ext cx="3600400" cy="768248"/>
              </a:xfrm>
              <a:prstGeom prst="rect">
                <a:avLst/>
              </a:prstGeom>
              <a:noFill/>
            </p:spPr>
            <p:txBody>
              <a:bodyPr wrap="square" rtlCol="0" anchor="ctr">
                <a:spAutoFit/>
              </a:bodyPr>
              <a:lstStyle/>
              <a:p>
                <a:pPr algn="ct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30" name="文字方塊 29">
              <a:extLst>
                <a:ext uri="{FF2B5EF4-FFF2-40B4-BE49-F238E27FC236}">
                  <a16:creationId xmlns:a16="http://schemas.microsoft.com/office/drawing/2014/main" xmlns="" id="{2E02B475-187B-4BE5-83B7-DB3E93829A27}"/>
                </a:ext>
              </a:extLst>
            </p:cNvPr>
            <p:cNvSpPr txBox="1"/>
            <p:nvPr/>
          </p:nvSpPr>
          <p:spPr>
            <a:xfrm>
              <a:off x="6309959" y="3928631"/>
              <a:ext cx="2241346" cy="830997"/>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完整的</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實務課程</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7" name="矩形 16"/>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31B2E5C8-1525-4FA2-A623-8FB5AA55F7F0}" type="slidenum">
              <a:rPr lang="zh-TW" altLang="en-US" smtClean="0"/>
              <a:pPr>
                <a:defRPr/>
              </a:pPr>
              <a:t>4</a:t>
            </a:fld>
            <a:endParaRPr lang="zh-TW" altLang="en-US"/>
          </a:p>
        </p:txBody>
      </p:sp>
    </p:spTree>
    <p:extLst>
      <p:ext uri="{BB962C8B-B14F-4D97-AF65-F5344CB8AC3E}">
        <p14:creationId xmlns:p14="http://schemas.microsoft.com/office/powerpoint/2010/main" val="207254307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107學年度北區五專聯合免試入學招生簡章.pdf - Adobe Acrobat Pro 2017"/>
          <p:cNvPicPr>
            <a:picLocks noChangeAspect="1"/>
          </p:cNvPicPr>
          <p:nvPr/>
        </p:nvPicPr>
        <p:blipFill rotWithShape="1">
          <a:blip r:embed="rId3">
            <a:extLst>
              <a:ext uri="{28A0092B-C50C-407E-A947-70E740481C1C}">
                <a14:useLocalDpi xmlns:a14="http://schemas.microsoft.com/office/drawing/2010/main" val="0"/>
              </a:ext>
            </a:extLst>
          </a:blip>
          <a:srcRect l="32676" t="19477" r="30313" b="3488"/>
          <a:stretch/>
        </p:blipFill>
        <p:spPr>
          <a:xfrm>
            <a:off x="1984636" y="764704"/>
            <a:ext cx="5179652" cy="5840886"/>
          </a:xfrm>
          <a:prstGeom prst="rect">
            <a:avLst/>
          </a:prstGeom>
        </p:spPr>
      </p:pic>
      <p:sp>
        <p:nvSpPr>
          <p:cNvPr id="2" name="矩形 1"/>
          <p:cNvSpPr>
            <a:spLocks noChangeArrowheads="1"/>
          </p:cNvSpPr>
          <p:nvPr/>
        </p:nvSpPr>
        <p:spPr bwMode="auto">
          <a:xfrm>
            <a:off x="3049488" y="2276871"/>
            <a:ext cx="442392" cy="122413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6" name="矩形 5"/>
          <p:cNvSpPr>
            <a:spLocks noChangeArrowheads="1"/>
          </p:cNvSpPr>
          <p:nvPr/>
        </p:nvSpPr>
        <p:spPr bwMode="auto">
          <a:xfrm>
            <a:off x="3850916" y="2281435"/>
            <a:ext cx="3251200" cy="229969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3" name="文字方塊 2"/>
          <p:cNvSpPr txBox="1">
            <a:spLocks noChangeArrowheads="1"/>
          </p:cNvSpPr>
          <p:nvPr/>
        </p:nvSpPr>
        <p:spPr bwMode="auto">
          <a:xfrm>
            <a:off x="6660232" y="2092453"/>
            <a:ext cx="19446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a:t>
            </a:r>
            <a:endParaRPr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a:t>
            </a:r>
            <a:endParaRPr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a:t>
            </a:r>
            <a:endParaRPr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訂</a:t>
            </a:r>
            <a:endParaRPr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順</a:t>
            </a:r>
            <a:endParaRPr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endPar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矩形 3"/>
          <p:cNvSpPr/>
          <p:nvPr/>
        </p:nvSpPr>
        <p:spPr bwMode="auto">
          <a:xfrm>
            <a:off x="5436096" y="836712"/>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 name="矩形 8"/>
          <p:cNvSpPr/>
          <p:nvPr/>
        </p:nvSpPr>
        <p:spPr bwMode="auto">
          <a:xfrm>
            <a:off x="5436096" y="1038800"/>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0" name="矩形 9"/>
          <p:cNvSpPr/>
          <p:nvPr/>
        </p:nvSpPr>
        <p:spPr bwMode="auto">
          <a:xfrm>
            <a:off x="2394000" y="829092"/>
            <a:ext cx="396000" cy="170110"/>
          </a:xfrm>
          <a:prstGeom prst="rect">
            <a:avLst/>
          </a:prstGeom>
          <a:solidFill>
            <a:schemeClr val="bg1"/>
          </a:solidFill>
          <a:ln w="9525">
            <a:noFill/>
            <a:round/>
            <a:headEnd/>
            <a:tailEnd type="triangle" w="med" len="med"/>
          </a:ln>
        </p:spPr>
        <p:txBody>
          <a:bodyPr rtlCol="0" anchor="ctr"/>
          <a:lstStyle/>
          <a:p>
            <a:pPr algn="ct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XX</a:t>
            </a:r>
            <a:endPar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矩形 10"/>
          <p:cNvSpPr/>
          <p:nvPr/>
        </p:nvSpPr>
        <p:spPr bwMode="auto">
          <a:xfrm>
            <a:off x="4572000" y="855186"/>
            <a:ext cx="288032"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矩形 12"/>
          <p:cNvSpPr/>
          <p:nvPr/>
        </p:nvSpPr>
        <p:spPr bwMode="auto">
          <a:xfrm>
            <a:off x="2405956" y="1038800"/>
            <a:ext cx="1589980"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矩形 13"/>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積分採計項目與權重範例</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8" name="矩形 7"/>
          <p:cNvSpPr/>
          <p:nvPr/>
        </p:nvSpPr>
        <p:spPr bwMode="auto">
          <a:xfrm>
            <a:off x="3547068" y="5445224"/>
            <a:ext cx="1008000"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5" name="文字方塊 4"/>
          <p:cNvSpPr txBox="1"/>
          <p:nvPr/>
        </p:nvSpPr>
        <p:spPr>
          <a:xfrm>
            <a:off x="3456404" y="5396552"/>
            <a:ext cx="1175322" cy="215444"/>
          </a:xfrm>
          <a:prstGeom prst="rect">
            <a:avLst/>
          </a:prstGeom>
          <a:noFill/>
        </p:spPr>
        <p:txBody>
          <a:bodyPr wrap="none" rtlCol="0">
            <a:spAutoFit/>
          </a:bodyPr>
          <a:lstStyle/>
          <a:p>
            <a:r>
              <a:rPr lang="en-US" altLang="zh-TW" sz="800" dirty="0" smtClean="0">
                <a:latin typeface="Times New Roman" pitchFamily="18" charset="0"/>
                <a:ea typeface="標楷體" pitchFamily="65" charset="-120"/>
                <a:cs typeface="Times New Roman" pitchFamily="18" charset="0"/>
              </a:rPr>
              <a:t>110</a:t>
            </a:r>
            <a:r>
              <a:rPr lang="zh-TW" altLang="en-US" sz="800" dirty="0" smtClean="0">
                <a:latin typeface="Times New Roman" pitchFamily="18" charset="0"/>
                <a:ea typeface="標楷體" pitchFamily="65" charset="-120"/>
                <a:cs typeface="Times New Roman" pitchFamily="18" charset="0"/>
              </a:rPr>
              <a:t>年</a:t>
            </a:r>
            <a:r>
              <a:rPr lang="en-US" altLang="zh-TW" sz="800" dirty="0" smtClean="0">
                <a:latin typeface="Times New Roman" pitchFamily="18" charset="0"/>
                <a:ea typeface="標楷體" pitchFamily="65" charset="-120"/>
                <a:cs typeface="Times New Roman" pitchFamily="18" charset="0"/>
              </a:rPr>
              <a:t>6</a:t>
            </a:r>
            <a:r>
              <a:rPr lang="zh-TW" altLang="en-US" sz="800" dirty="0" smtClean="0">
                <a:latin typeface="Times New Roman" pitchFamily="18" charset="0"/>
                <a:ea typeface="標楷體" pitchFamily="65" charset="-120"/>
                <a:cs typeface="Times New Roman" pitchFamily="18" charset="0"/>
              </a:rPr>
              <a:t>月</a:t>
            </a:r>
            <a:r>
              <a:rPr lang="en-US" altLang="zh-TW" sz="800" dirty="0" smtClean="0">
                <a:latin typeface="Times New Roman" pitchFamily="18" charset="0"/>
                <a:ea typeface="標楷體" pitchFamily="65" charset="-120"/>
                <a:cs typeface="Times New Roman" pitchFamily="18" charset="0"/>
              </a:rPr>
              <a:t>18</a:t>
            </a:r>
            <a:r>
              <a:rPr lang="zh-TW" altLang="en-US" sz="800" dirty="0" smtClean="0">
                <a:latin typeface="Times New Roman" pitchFamily="18" charset="0"/>
                <a:ea typeface="標楷體" pitchFamily="65" charset="-120"/>
                <a:cs typeface="Times New Roman" pitchFamily="18" charset="0"/>
              </a:rPr>
              <a:t>日</a:t>
            </a:r>
            <a:r>
              <a:rPr lang="en-US" altLang="zh-TW" sz="800" dirty="0" smtClean="0">
                <a:latin typeface="Times New Roman" pitchFamily="18" charset="0"/>
                <a:ea typeface="標楷體" pitchFamily="65" charset="-120"/>
                <a:cs typeface="Times New Roman" pitchFamily="18" charset="0"/>
              </a:rPr>
              <a:t>(</a:t>
            </a:r>
            <a:r>
              <a:rPr lang="zh-TW" altLang="en-US" sz="800" dirty="0" smtClean="0">
                <a:latin typeface="Times New Roman" pitchFamily="18" charset="0"/>
                <a:ea typeface="標楷體" pitchFamily="65" charset="-120"/>
                <a:cs typeface="Times New Roman" pitchFamily="18" charset="0"/>
              </a:rPr>
              <a:t>星期五</a:t>
            </a:r>
            <a:r>
              <a:rPr lang="en-US" altLang="zh-TW" sz="800" dirty="0" smtClean="0">
                <a:latin typeface="Times New Roman" pitchFamily="18" charset="0"/>
                <a:ea typeface="標楷體" pitchFamily="65" charset="-120"/>
                <a:cs typeface="Times New Roman" pitchFamily="18" charset="0"/>
              </a:rPr>
              <a:t>)</a:t>
            </a:r>
            <a:endParaRPr lang="zh-TW" altLang="en-US" sz="1400" dirty="0">
              <a:latin typeface="Times New Roman" pitchFamily="18" charset="0"/>
              <a:ea typeface="標楷體" pitchFamily="65" charset="-120"/>
              <a:cs typeface="Times New Roman" pitchFamily="18" charset="0"/>
            </a:endParaRPr>
          </a:p>
        </p:txBody>
      </p:sp>
      <p:sp>
        <p:nvSpPr>
          <p:cNvPr id="12" name="投影片編號版面配置區 11"/>
          <p:cNvSpPr>
            <a:spLocks noGrp="1"/>
          </p:cNvSpPr>
          <p:nvPr>
            <p:ph type="sldNum" sz="quarter" idx="12"/>
          </p:nvPr>
        </p:nvSpPr>
        <p:spPr/>
        <p:txBody>
          <a:bodyPr/>
          <a:lstStyle/>
          <a:p>
            <a:pPr>
              <a:defRPr/>
            </a:pPr>
            <a:fld id="{BCF6C782-A86A-45BB-B3F6-D32D537A4B8D}" type="slidenum">
              <a:rPr lang="zh-TW" altLang="en-US" smtClean="0"/>
              <a:pPr>
                <a:defRPr/>
              </a:pPr>
              <a:t>40</a:t>
            </a:fld>
            <a:endParaRPr lang="zh-TW" altLang="en-US"/>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475043164"/>
              </p:ext>
            </p:extLst>
          </p:nvPr>
        </p:nvGraphicFramePr>
        <p:xfrm>
          <a:off x="457200" y="1685006"/>
          <a:ext cx="8229601" cy="4480298"/>
        </p:xfrm>
        <a:graphic>
          <a:graphicData uri="http://schemas.openxmlformats.org/drawingml/2006/table">
            <a:tbl>
              <a:tblPr firstRow="1" bandRow="1">
                <a:tableStyleId>{5940675A-B579-460E-94D1-54222C63F5DA}</a:tableStyleId>
              </a:tblPr>
              <a:tblGrid>
                <a:gridCol w="1162472">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2664295">
                  <a:extLst>
                    <a:ext uri="{9D8B030D-6E8A-4147-A177-3AD203B41FA5}">
                      <a16:colId xmlns:a16="http://schemas.microsoft.com/office/drawing/2014/main" xmlns="" val="20004"/>
                    </a:ext>
                  </a:extLst>
                </a:gridCol>
                <a:gridCol w="946450">
                  <a:extLst>
                    <a:ext uri="{9D8B030D-6E8A-4147-A177-3AD203B41FA5}">
                      <a16:colId xmlns:a16="http://schemas.microsoft.com/office/drawing/2014/main" xmlns="" val="20005"/>
                    </a:ext>
                  </a:extLst>
                </a:gridCol>
              </a:tblGrid>
              <a:tr h="1371542">
                <a:tc>
                  <a:txBody>
                    <a:bodyPr/>
                    <a:lstStyle/>
                    <a:p>
                      <a:pPr algn="ctr"/>
                      <a:r>
                        <a:rPr lang="zh-TW" altLang="en-US" sz="2800" spc="-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03" marB="4570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單項積分上限</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03" marB="45703"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03" marB="45703"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03" marB="4570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0">
                <a:tc rowSpan="8">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多元</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表現</a:t>
                      </a:r>
                    </a:p>
                  </a:txBody>
                  <a:tcPr marT="45703" marB="4570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rowSpan="2">
                  <a:txBody>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vMerge="1">
                  <a:txBody>
                    <a:bodyPr/>
                    <a:lstStyle/>
                    <a:p>
                      <a:endParaRPr lang="zh-TW" altLang="en-US"/>
                    </a:p>
                  </a:txBody>
                  <a:tcPr/>
                </a:tc>
                <a:tc rowSpan="2">
                  <a:txBody>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T="45703" marB="45703"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vMerge="1">
                  <a:txBody>
                    <a:bodyPr/>
                    <a:lstStyle/>
                    <a:p>
                      <a:endParaRPr lang="zh-TW" altLang="en-US"/>
                    </a:p>
                  </a:txBody>
                  <a:tcPr/>
                </a:tc>
                <a:tc rowSpan="2">
                  <a:txBody>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其他</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超額比序項目積分對照表</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41</a:t>
            </a:fld>
            <a:endParaRPr lang="zh-TW" altLang="en-US"/>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7" name="文字方塊 4"/>
          <p:cNvSpPr txBox="1">
            <a:spLocks noChangeArrowheads="1"/>
          </p:cNvSpPr>
          <p:nvPr/>
        </p:nvSpPr>
        <p:spPr bwMode="auto">
          <a:xfrm>
            <a:off x="468313" y="4610100"/>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國際性競賽（國際科技展覽、國際運動會）、全國性競賽以簡章所列競賽為限。</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區域及縣市競賽以地方政府機關主辦者為限</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graphicFrame>
        <p:nvGraphicFramePr>
          <p:cNvPr id="7" name="內容版面配置區 3"/>
          <p:cNvGraphicFramePr>
            <a:graphicFrameLocks/>
          </p:cNvGraphicFramePr>
          <p:nvPr>
            <p:extLst>
              <p:ext uri="{D42A27DB-BD31-4B8C-83A1-F6EECF244321}">
                <p14:modId xmlns:p14="http://schemas.microsoft.com/office/powerpoint/2010/main" val="1852036813"/>
              </p:ext>
            </p:extLst>
          </p:nvPr>
        </p:nvGraphicFramePr>
        <p:xfrm>
          <a:off x="514783" y="1445992"/>
          <a:ext cx="8229599" cy="3005026"/>
        </p:xfrm>
        <a:graphic>
          <a:graphicData uri="http://schemas.openxmlformats.org/drawingml/2006/table">
            <a:tbl>
              <a:tblPr firstRow="1" bandRow="1">
                <a:tableStyleId>{5940675A-B579-460E-94D1-54222C63F5DA}</a:tableStyleId>
              </a:tblPr>
              <a:tblGrid>
                <a:gridCol w="231460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285031">
                  <a:extLst>
                    <a:ext uri="{9D8B030D-6E8A-4147-A177-3AD203B41FA5}">
                      <a16:colId xmlns:a16="http://schemas.microsoft.com/office/drawing/2014/main" xmlns="" val="20003"/>
                    </a:ext>
                  </a:extLst>
                </a:gridCol>
                <a:gridCol w="1749648">
                  <a:extLst>
                    <a:ext uri="{9D8B030D-6E8A-4147-A177-3AD203B41FA5}">
                      <a16:colId xmlns:a16="http://schemas.microsoft.com/office/drawing/2014/main" xmlns=""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10000"/>
                  </a:ext>
                </a:extLst>
              </a:tr>
              <a:tr h="579228">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9228">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670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多元學習表現</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(1/4)-</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競賽</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42</a:t>
            </a:fld>
            <a:endParaRPr lang="zh-TW" altLang="en-US"/>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62820320"/>
              </p:ext>
            </p:extLst>
          </p:nvPr>
        </p:nvGraphicFramePr>
        <p:xfrm>
          <a:off x="468313" y="1052736"/>
          <a:ext cx="8229600" cy="3743173"/>
        </p:xfrm>
        <a:graphic>
          <a:graphicData uri="http://schemas.openxmlformats.org/drawingml/2006/table">
            <a:tbl>
              <a:tblPr firstRow="1" bandRow="1">
                <a:tableStyleId>{5940675A-B579-460E-94D1-54222C63F5DA}</a:tableStyleId>
              </a:tblPr>
              <a:tblGrid>
                <a:gridCol w="4906888">
                  <a:extLst>
                    <a:ext uri="{9D8B030D-6E8A-4147-A177-3AD203B41FA5}">
                      <a16:colId xmlns:a16="http://schemas.microsoft.com/office/drawing/2014/main" xmlns="" val="20000"/>
                    </a:ext>
                  </a:extLst>
                </a:gridCol>
                <a:gridCol w="3322712">
                  <a:extLst>
                    <a:ext uri="{9D8B030D-6E8A-4147-A177-3AD203B41FA5}">
                      <a16:colId xmlns:a16="http://schemas.microsoft.com/office/drawing/2014/main" xmlns="" val="20001"/>
                    </a:ext>
                  </a:extLst>
                </a:gridCol>
              </a:tblGrid>
              <a:tr h="629693">
                <a:tc>
                  <a:txBody>
                    <a:bodyPr/>
                    <a:lstStyle/>
                    <a:p>
                      <a:pPr algn="ctr"/>
                      <a:r>
                        <a:rPr lang="zh-TW" altLang="en-US" sz="3000" dirty="0" smtClean="0">
                          <a:latin typeface="Times New Roman" panose="02020603050405020304" pitchFamily="18" charset="0"/>
                          <a:ea typeface="微軟正黑體" panose="020B0604030504040204" pitchFamily="34" charset="-120"/>
                          <a:cs typeface="Times New Roman" panose="02020603050405020304" pitchFamily="18" charset="0"/>
                        </a:rPr>
                        <a:t>服務學習</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2"/>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3"/>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226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5"/>
                  </a:ext>
                </a:extLst>
              </a:tr>
            </a:tbl>
          </a:graphicData>
        </a:graphic>
      </p:graphicFrame>
      <p:sp>
        <p:nvSpPr>
          <p:cNvPr id="25623" name="文字方塊 4"/>
          <p:cNvSpPr txBox="1">
            <a:spLocks noChangeArrowheads="1"/>
          </p:cNvSpPr>
          <p:nvPr/>
        </p:nvSpPr>
        <p:spPr bwMode="auto">
          <a:xfrm>
            <a:off x="479425" y="4941168"/>
            <a:ext cx="8207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56</a:t>
            </a:r>
            <a:r>
              <a:rPr lang="zh-TW" altLang="en-US" b="1" dirty="0" smtClean="0">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服務</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時數應於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(2/4)-</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服務學習</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43</a:t>
            </a:fld>
            <a:endParaRPr lang="zh-TW" altLang="en-US"/>
          </a:p>
        </p:txBody>
      </p:sp>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603043532"/>
              </p:ext>
            </p:extLst>
          </p:nvPr>
        </p:nvGraphicFramePr>
        <p:xfrm>
          <a:off x="457200" y="1600200"/>
          <a:ext cx="8229600" cy="4359273"/>
        </p:xfrm>
        <a:graphic>
          <a:graphicData uri="http://schemas.openxmlformats.org/drawingml/2006/table">
            <a:tbl>
              <a:tblPr firstRow="1" bandRow="1">
                <a:tableStyleId>{5940675A-B579-460E-94D1-54222C63F5DA}</a:tableStyleId>
              </a:tblPr>
              <a:tblGrid>
                <a:gridCol w="5410944">
                  <a:extLst>
                    <a:ext uri="{9D8B030D-6E8A-4147-A177-3AD203B41FA5}">
                      <a16:colId xmlns:a16="http://schemas.microsoft.com/office/drawing/2014/main" xmlns="" val="20000"/>
                    </a:ext>
                  </a:extLst>
                </a:gridCol>
                <a:gridCol w="2818656">
                  <a:extLst>
                    <a:ext uri="{9D8B030D-6E8A-4147-A177-3AD203B41FA5}">
                      <a16:colId xmlns:a16="http://schemas.microsoft.com/office/drawing/2014/main" xmlns="" val="20001"/>
                    </a:ext>
                  </a:extLst>
                </a:gridCol>
              </a:tblGrid>
              <a:tr h="579204">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日常生活表現評量</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27" marB="4572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106695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大功</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6695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小功</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66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嘉獎</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9204">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無任何懲處紀錄</a:t>
                      </a: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(3/4)-</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日常生活表現評量</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44</a:t>
            </a:fld>
            <a:endParaRPr lang="zh-TW" altLang="en-US"/>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63589432"/>
              </p:ext>
            </p:extLst>
          </p:nvPr>
        </p:nvGraphicFramePr>
        <p:xfrm>
          <a:off x="457200" y="1600200"/>
          <a:ext cx="8229600" cy="2971799"/>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579114">
                <a:tc>
                  <a:txBody>
                    <a:bodyPr/>
                    <a:lstStyle/>
                    <a:p>
                      <a:pPr algn="ctr"/>
                      <a:r>
                        <a:rPr lang="zh-TW" altLang="en-US" sz="3000" dirty="0" smtClean="0">
                          <a:latin typeface="Times New Roman" panose="02020603050405020304" pitchFamily="18" charset="0"/>
                          <a:ea typeface="微軟正黑體" panose="020B0604030504040204" pitchFamily="34" charset="-120"/>
                          <a:cs typeface="Times New Roman" panose="02020603050405020304" pitchFamily="18" charset="0"/>
                        </a:rPr>
                        <a:t>體適能</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7" marB="4571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765477">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肌耐力</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柔軟度</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瞬發力</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心肺耐力</a:t>
                      </a:r>
                    </a:p>
                  </a:txBody>
                  <a:tcPr marT="45717" marB="4571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39718">
                <a:tc vMerge="1">
                  <a:txBody>
                    <a:bodyPr/>
                    <a:lstStyle/>
                    <a:p>
                      <a:endParaRPr lang="zh-TW" altLang="en-US" sz="3200" dirty="0"/>
                    </a:p>
                  </a:txBody>
                  <a:tcPr/>
                </a:tc>
                <a:tc>
                  <a:txBody>
                    <a:bodyPr/>
                    <a:lstStyle/>
                    <a:p>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87490">
                <a:tc vMerge="1">
                  <a:txBody>
                    <a:bodyPr/>
                    <a:lstStyle/>
                    <a:p>
                      <a:endParaRPr lang="zh-TW" altLang="en-US" sz="3200" dirty="0"/>
                    </a:p>
                  </a:txBody>
                  <a:tcPr/>
                </a:tc>
                <a:tc>
                  <a:txBody>
                    <a:bodyPr/>
                    <a:lstStyle/>
                    <a:p>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文字方塊 4"/>
          <p:cNvSpPr txBox="1">
            <a:spLocks noChangeArrowheads="1"/>
          </p:cNvSpPr>
          <p:nvPr/>
        </p:nvSpPr>
        <p:spPr bwMode="auto">
          <a:xfrm>
            <a:off x="468313" y="4724400"/>
            <a:ext cx="8207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檢測門檻之標準，依教育部體育署之規定為中等（即</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PR</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）以上（含金牌、銀牌、銅牌）</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持有各級主管機關</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特殊教育學生鑑定及就學輔導會鑑定為身心障礙學生</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之證明，或</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領有身心障礙手冊</a:t>
            </a:r>
            <a:r>
              <a:rPr lang="en-US" altLang="zh-TW"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證明</a:t>
            </a:r>
            <a:r>
              <a:rPr lang="en-US" altLang="zh-TW"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者，或</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持有公立醫院證明為重大傷病、體弱之學生</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，考量學生身心發展差異及就學權益，將比照</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項達門檻標準者得</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(4/4)-</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體適能</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45</a:t>
            </a:fld>
            <a:endParaRPr lang="zh-TW" altLang="en-US"/>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3"/>
          <p:cNvGraphicFramePr>
            <a:graphicFrameLocks/>
          </p:cNvGraphicFramePr>
          <p:nvPr>
            <p:extLst>
              <p:ext uri="{D42A27DB-BD31-4B8C-83A1-F6EECF244321}">
                <p14:modId xmlns:p14="http://schemas.microsoft.com/office/powerpoint/2010/main" val="4078111948"/>
              </p:ext>
            </p:extLst>
          </p:nvPr>
        </p:nvGraphicFramePr>
        <p:xfrm>
          <a:off x="457200" y="1225550"/>
          <a:ext cx="8229600" cy="44069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745816">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技藝優良</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226753">
                <a:tc rowSpan="3">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技藝教育課程平均總成績</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技藝優良</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5E02930-21AB-4DEA-8935-0C3D02CCBCBE}" type="slidenum">
              <a:rPr lang="zh-TW" altLang="en-US" smtClean="0"/>
              <a:pPr>
                <a:defRPr/>
              </a:pPr>
              <a:t>46</a:t>
            </a:fld>
            <a:endParaRPr lang="zh-TW" altLang="en-US"/>
          </a:p>
        </p:txBody>
      </p: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75779151"/>
              </p:ext>
            </p:extLst>
          </p:nvPr>
        </p:nvGraphicFramePr>
        <p:xfrm>
          <a:off x="457200" y="1600200"/>
          <a:ext cx="8075240" cy="3701008"/>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xmlns="" val="20000"/>
                    </a:ext>
                  </a:extLst>
                </a:gridCol>
                <a:gridCol w="2977759">
                  <a:extLst>
                    <a:ext uri="{9D8B030D-6E8A-4147-A177-3AD203B41FA5}">
                      <a16:colId xmlns:a16="http://schemas.microsoft.com/office/drawing/2014/main" xmlns="" val="20001"/>
                    </a:ext>
                  </a:extLst>
                </a:gridCol>
              </a:tblGrid>
              <a:tr h="596357">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弱勢身分</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696" marB="45696"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59635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4">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9635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2"/>
                  </a:ext>
                </a:extLst>
              </a:tr>
              <a:tr h="1098593">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3"/>
                  </a:ext>
                </a:extLst>
              </a:tr>
              <a:tr h="813344">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4"/>
                  </a:ext>
                </a:extLst>
              </a:tr>
            </a:tbl>
          </a:graphicData>
        </a:graphic>
      </p:graphicFrame>
      <p:sp>
        <p:nvSpPr>
          <p:cNvPr id="68628" name="文字方塊 4"/>
          <p:cNvSpPr txBox="1">
            <a:spLocks noChangeArrowheads="1"/>
          </p:cNvSpPr>
          <p:nvPr/>
        </p:nvSpPr>
        <p:spPr bwMode="auto">
          <a:xfrm>
            <a:off x="468313" y="5972176"/>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註：同時具備</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種以上資格者僅得擇一計分。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弱勢身分</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47</a:t>
            </a:fld>
            <a:endParaRPr lang="zh-TW" altLang="en-US"/>
          </a:p>
        </p:txBody>
      </p: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594940612"/>
              </p:ext>
            </p:extLst>
          </p:nvPr>
        </p:nvGraphicFramePr>
        <p:xfrm>
          <a:off x="457200" y="1143000"/>
          <a:ext cx="8229600" cy="4572001"/>
        </p:xfrm>
        <a:graphic>
          <a:graphicData uri="http://schemas.openxmlformats.org/drawingml/2006/table">
            <a:tbl>
              <a:tblPr firstRow="1" bandRow="1">
                <a:tableStyleId>{5940675A-B579-460E-94D1-54222C63F5DA}</a:tableStyleId>
              </a:tblPr>
              <a:tblGrid>
                <a:gridCol w="3106688">
                  <a:extLst>
                    <a:ext uri="{9D8B030D-6E8A-4147-A177-3AD203B41FA5}">
                      <a16:colId xmlns:a16="http://schemas.microsoft.com/office/drawing/2014/main" xmlns="" val="20000"/>
                    </a:ext>
                  </a:extLst>
                </a:gridCol>
                <a:gridCol w="3600400">
                  <a:extLst>
                    <a:ext uri="{9D8B030D-6E8A-4147-A177-3AD203B41FA5}">
                      <a16:colId xmlns:a16="http://schemas.microsoft.com/office/drawing/2014/main" xmlns="" val="20001"/>
                    </a:ext>
                  </a:extLst>
                </a:gridCol>
                <a:gridCol w="1522512">
                  <a:extLst>
                    <a:ext uri="{9D8B030D-6E8A-4147-A177-3AD203B41FA5}">
                      <a16:colId xmlns:a16="http://schemas.microsoft.com/office/drawing/2014/main" xmlns="" val="20002"/>
                    </a:ext>
                  </a:extLst>
                </a:gridCol>
              </a:tblGrid>
              <a:tr h="1066791">
                <a:tc>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均衡學習</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700" dirty="0" smtClean="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7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共計五學期平均成績</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106670">
                <a:tc rowSpan="3">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「健康與體育」「藝術與人文」「綜合活動」</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三大學習領域</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項領域平均成績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皆達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214001">
                <a:tc vMerge="1">
                  <a:txBody>
                    <a:bodyPr/>
                    <a:lstStyle/>
                    <a:p>
                      <a:endParaRPr lang="zh-TW" altLang="en-US" sz="3200" dirty="0"/>
                    </a:p>
                  </a:txBody>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項領域平均成績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皆達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8453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項領域平均成績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均衡學習</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48</a:t>
            </a:fld>
            <a:endParaRPr lang="zh-TW" altLang="en-US"/>
          </a:p>
        </p:txBody>
      </p: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046507994"/>
              </p:ext>
            </p:extLst>
          </p:nvPr>
        </p:nvGraphicFramePr>
        <p:xfrm>
          <a:off x="642392" y="1225550"/>
          <a:ext cx="7859216" cy="4406900"/>
        </p:xfrm>
        <a:graphic>
          <a:graphicData uri="http://schemas.openxmlformats.org/drawingml/2006/table">
            <a:tbl>
              <a:tblPr firstRow="1" bandRow="1">
                <a:tableStyleId>{5940675A-B579-460E-94D1-54222C63F5DA}</a:tableStyleId>
              </a:tblPr>
              <a:tblGrid>
                <a:gridCol w="3466728">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tblGrid>
              <a:tr h="745816">
                <a:tc>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適性輔導</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226753">
                <a:tc rowSpan="3">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生涯發展規劃書</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「家長意見」</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「導師意見」</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「輔導教師意見」</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勾選結果</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者皆勾選五專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70678" name="文字方塊 4"/>
          <p:cNvSpPr txBox="1">
            <a:spLocks noChangeArrowheads="1"/>
          </p:cNvSpPr>
          <p:nvPr/>
        </p:nvSpPr>
        <p:spPr bwMode="auto">
          <a:xfrm>
            <a:off x="468313" y="5657498"/>
            <a:ext cx="820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註：若報名學生為</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畢業生，則本項積分以</a:t>
            </a:r>
            <a:r>
              <a:rPr lang="en-US" altLang="zh-TW"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計。</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適性輔導</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49</a:t>
            </a:fld>
            <a:endParaRPr lang="zh-TW" altLang="en-US"/>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rapezoid 18"/>
          <p:cNvSpPr/>
          <p:nvPr/>
        </p:nvSpPr>
        <p:spPr>
          <a:xfrm rot="5400000">
            <a:off x="4236427" y="2687857"/>
            <a:ext cx="3831106" cy="1728977"/>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2" name="Rounded Rectangle 3"/>
          <p:cNvSpPr/>
          <p:nvPr/>
        </p:nvSpPr>
        <p:spPr>
          <a:xfrm>
            <a:off x="1100786"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5" name="Rounded Rectangle 5"/>
          <p:cNvSpPr/>
          <p:nvPr/>
        </p:nvSpPr>
        <p:spPr>
          <a:xfrm>
            <a:off x="2024050" y="1589400"/>
            <a:ext cx="692800" cy="3925888"/>
          </a:xfrm>
          <a:prstGeom prst="roundRect">
            <a:avLst>
              <a:gd name="adj" fmla="val 5000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6" name="Rounded Rectangle 6"/>
          <p:cNvSpPr/>
          <p:nvPr/>
        </p:nvSpPr>
        <p:spPr>
          <a:xfrm>
            <a:off x="2932066"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7" name="Rounded Rectangle 7"/>
          <p:cNvSpPr/>
          <p:nvPr/>
        </p:nvSpPr>
        <p:spPr>
          <a:xfrm>
            <a:off x="3838149"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8" name="Rounded Rectangle 8"/>
          <p:cNvSpPr/>
          <p:nvPr/>
        </p:nvSpPr>
        <p:spPr>
          <a:xfrm>
            <a:off x="4726303"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9" name="Oval 4"/>
          <p:cNvSpPr/>
          <p:nvPr/>
        </p:nvSpPr>
        <p:spPr>
          <a:xfrm>
            <a:off x="6623930" y="2763778"/>
            <a:ext cx="1570521" cy="15705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nvGrpSpPr>
          <p:cNvPr id="43" name="Group 13"/>
          <p:cNvGrpSpPr/>
          <p:nvPr/>
        </p:nvGrpSpPr>
        <p:grpSpPr>
          <a:xfrm rot="3411746">
            <a:off x="6982284" y="2893392"/>
            <a:ext cx="616676" cy="1313367"/>
            <a:chOff x="6777274" y="1831284"/>
            <a:chExt cx="552841" cy="1177414"/>
          </a:xfrm>
        </p:grpSpPr>
        <p:grpSp>
          <p:nvGrpSpPr>
            <p:cNvPr id="44" name="Group 14"/>
            <p:cNvGrpSpPr/>
            <p:nvPr/>
          </p:nvGrpSpPr>
          <p:grpSpPr>
            <a:xfrm>
              <a:off x="6939980" y="1831284"/>
              <a:ext cx="385719" cy="718117"/>
              <a:chOff x="6783521" y="1654812"/>
              <a:chExt cx="726841" cy="1353205"/>
            </a:xfrm>
          </p:grpSpPr>
          <p:sp>
            <p:nvSpPr>
              <p:cNvPr id="46" name="Freeform 16"/>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47" name="Freeform 17"/>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45" name="Freeform 15"/>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48" name="Oval 9"/>
          <p:cNvSpPr/>
          <p:nvPr/>
        </p:nvSpPr>
        <p:spPr>
          <a:xfrm>
            <a:off x="1150760"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49" name="Oval 19"/>
          <p:cNvSpPr/>
          <p:nvPr/>
        </p:nvSpPr>
        <p:spPr>
          <a:xfrm>
            <a:off x="2074024"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0" name="Oval 20"/>
          <p:cNvSpPr/>
          <p:nvPr/>
        </p:nvSpPr>
        <p:spPr>
          <a:xfrm>
            <a:off x="2982040"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1" name="Oval 21"/>
          <p:cNvSpPr/>
          <p:nvPr/>
        </p:nvSpPr>
        <p:spPr>
          <a:xfrm>
            <a:off x="3888123"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2" name="Oval 22"/>
          <p:cNvSpPr/>
          <p:nvPr/>
        </p:nvSpPr>
        <p:spPr>
          <a:xfrm>
            <a:off x="4776277"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3" name="TextBox 23"/>
          <p:cNvSpPr txBox="1"/>
          <p:nvPr/>
        </p:nvSpPr>
        <p:spPr>
          <a:xfrm>
            <a:off x="1125165" y="1765400"/>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01</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4" name="TextBox 24"/>
          <p:cNvSpPr txBox="1"/>
          <p:nvPr/>
        </p:nvSpPr>
        <p:spPr>
          <a:xfrm>
            <a:off x="2047626" y="1765400"/>
            <a:ext cx="684489" cy="400110"/>
          </a:xfrm>
          <a:prstGeom prst="rect">
            <a:avLst/>
          </a:prstGeom>
          <a:noFill/>
        </p:spPr>
        <p:txBody>
          <a:bodyPr wrap="square" rtlCol="0">
            <a:spAutoFit/>
          </a:bodyPr>
          <a:lstStyle/>
          <a:p>
            <a:pPr algn="ctr"/>
            <a:r>
              <a:rPr lang="en-US" altLang="ko-KR" sz="2000" b="1" dirty="0">
                <a:solidFill>
                  <a:srgbClr val="4F81BD"/>
                </a:solidFill>
                <a:latin typeface="Times New Roman" panose="02020603050405020304" pitchFamily="18" charset="0"/>
                <a:ea typeface="微軟正黑體" panose="020B0604030504040204" pitchFamily="34" charset="-120"/>
                <a:cs typeface="Times New Roman" panose="02020603050405020304" pitchFamily="18" charset="0"/>
              </a:rPr>
              <a:t>02</a:t>
            </a:r>
            <a:endParaRPr lang="ko-KR" altLang="en-US" sz="2000" b="1" dirty="0">
              <a:solidFill>
                <a:srgbClr val="4F81BD"/>
              </a:solidFill>
              <a:latin typeface="Times New Roman" panose="02020603050405020304" pitchFamily="18" charset="0"/>
              <a:cs typeface="Times New Roman" panose="02020603050405020304" pitchFamily="18" charset="0"/>
            </a:endParaRPr>
          </a:p>
        </p:txBody>
      </p:sp>
      <p:sp>
        <p:nvSpPr>
          <p:cNvPr id="55" name="TextBox 25"/>
          <p:cNvSpPr txBox="1"/>
          <p:nvPr/>
        </p:nvSpPr>
        <p:spPr>
          <a:xfrm>
            <a:off x="2954839" y="1765400"/>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03</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6" name="TextBox 26"/>
          <p:cNvSpPr txBox="1"/>
          <p:nvPr/>
        </p:nvSpPr>
        <p:spPr>
          <a:xfrm>
            <a:off x="3860119" y="1765400"/>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04</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7" name="TextBox 27"/>
          <p:cNvSpPr txBox="1"/>
          <p:nvPr/>
        </p:nvSpPr>
        <p:spPr>
          <a:xfrm>
            <a:off x="4747470" y="1765400"/>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05</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8" name="TextBox 28"/>
          <p:cNvSpPr txBox="1"/>
          <p:nvPr/>
        </p:nvSpPr>
        <p:spPr>
          <a:xfrm rot="16200000">
            <a:off x="244781" y="3233998"/>
            <a:ext cx="2339102" cy="394868"/>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大學設備與</a:t>
            </a: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師資</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59" name="TextBox 29"/>
          <p:cNvSpPr txBox="1"/>
          <p:nvPr/>
        </p:nvSpPr>
        <p:spPr>
          <a:xfrm rot="16200000">
            <a:off x="1321934" y="3150084"/>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鼓勵考取證照</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60" name="TextBox 30"/>
          <p:cNvSpPr txBox="1"/>
          <p:nvPr/>
        </p:nvSpPr>
        <p:spPr>
          <a:xfrm rot="16200000">
            <a:off x="2229951" y="3150085"/>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重視專題製作</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61" name="TextBox 31"/>
          <p:cNvSpPr txBox="1"/>
          <p:nvPr/>
        </p:nvSpPr>
        <p:spPr>
          <a:xfrm rot="16200000">
            <a:off x="3136033" y="3150085"/>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彈性課程規劃</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62" name="TextBox 32"/>
          <p:cNvSpPr txBox="1"/>
          <p:nvPr/>
        </p:nvSpPr>
        <p:spPr>
          <a:xfrm rot="16200000">
            <a:off x="4024188" y="3150085"/>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落實校外實習</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31" name="矩形 30"/>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五專重點特色</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35E02930-21AB-4DEA-8935-0C3D02CCBCBE}" type="slidenum">
              <a:rPr lang="zh-TW" altLang="en-US" smtClean="0"/>
              <a:pPr>
                <a:defRPr/>
              </a:pPr>
              <a:t>5</a:t>
            </a:fld>
            <a:endParaRPr lang="zh-TW" altLang="en-US"/>
          </a:p>
        </p:txBody>
      </p:sp>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631255346"/>
              </p:ext>
            </p:extLst>
          </p:nvPr>
        </p:nvGraphicFramePr>
        <p:xfrm>
          <a:off x="683568" y="1326356"/>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xmlns="" val="20000"/>
                    </a:ext>
                  </a:extLst>
                </a:gridCol>
                <a:gridCol w="1172357">
                  <a:extLst>
                    <a:ext uri="{9D8B030D-6E8A-4147-A177-3AD203B41FA5}">
                      <a16:colId xmlns:a16="http://schemas.microsoft.com/office/drawing/2014/main" xmlns="" val="20001"/>
                    </a:ext>
                  </a:extLst>
                </a:gridCol>
                <a:gridCol w="1172357">
                  <a:extLst>
                    <a:ext uri="{9D8B030D-6E8A-4147-A177-3AD203B41FA5}">
                      <a16:colId xmlns:a16="http://schemas.microsoft.com/office/drawing/2014/main" xmlns="" val="20002"/>
                    </a:ext>
                  </a:extLst>
                </a:gridCol>
                <a:gridCol w="1172357">
                  <a:extLst>
                    <a:ext uri="{9D8B030D-6E8A-4147-A177-3AD203B41FA5}">
                      <a16:colId xmlns:a16="http://schemas.microsoft.com/office/drawing/2014/main" xmlns="" val="20003"/>
                    </a:ext>
                  </a:extLst>
                </a:gridCol>
                <a:gridCol w="1172357">
                  <a:extLst>
                    <a:ext uri="{9D8B030D-6E8A-4147-A177-3AD203B41FA5}">
                      <a16:colId xmlns:a16="http://schemas.microsoft.com/office/drawing/2014/main" xmlns="" val="20004"/>
                    </a:ext>
                  </a:extLst>
                </a:gridCol>
                <a:gridCol w="1172357">
                  <a:extLst>
                    <a:ext uri="{9D8B030D-6E8A-4147-A177-3AD203B41FA5}">
                      <a16:colId xmlns:a16="http://schemas.microsoft.com/office/drawing/2014/main" xmlns="" val="20005"/>
                    </a:ext>
                  </a:extLst>
                </a:gridCol>
              </a:tblGrid>
              <a:tr h="841058">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會考成績</a:t>
                      </a:r>
                    </a:p>
                  </a:txBody>
                  <a:tcPr marT="45722" marB="45722"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5">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22" marB="45722"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1"/>
                  </a:ext>
                </a:extLst>
              </a:tr>
              <a:tr h="841057">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精熟</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2"/>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基礎</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3"/>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待加強</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國中教育會考</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50</a:t>
            </a:fld>
            <a:endParaRPr lang="zh-TW" altLang="en-US"/>
          </a:p>
        </p:txBody>
      </p:sp>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內容版面配置區 2"/>
          <p:cNvSpPr>
            <a:spLocks noGrp="1"/>
          </p:cNvSpPr>
          <p:nvPr>
            <p:ph idx="1"/>
          </p:nvPr>
        </p:nvSpPr>
        <p:spPr>
          <a:xfrm>
            <a:off x="611560" y="980728"/>
            <a:ext cx="8229600" cy="4525963"/>
          </a:xfrm>
        </p:spPr>
        <p:txBody>
          <a:bodyPr/>
          <a:lstStyle/>
          <a:p>
            <a:r>
              <a:rPr lang="zh-TW" altLang="en-US" sz="2800" dirty="0">
                <a:ea typeface="微軟正黑體" panose="020B0604030504040204" pitchFamily="34" charset="-120"/>
              </a:rPr>
              <a:t>由各五專招生學校自行訂定，亦可不訂。</a:t>
            </a:r>
            <a:endParaRPr lang="en-US" altLang="zh-TW" sz="2800" dirty="0">
              <a:ea typeface="微軟正黑體" panose="020B0604030504040204" pitchFamily="34" charset="-120"/>
            </a:endParaRPr>
          </a:p>
          <a:p>
            <a:r>
              <a:rPr lang="zh-TW" altLang="en-US" sz="2800" dirty="0">
                <a:ea typeface="微軟正黑體" panose="020B0604030504040204" pitchFamily="34" charset="-120"/>
              </a:rPr>
              <a:t>本項目積分上限為</a:t>
            </a:r>
            <a:r>
              <a:rPr lang="en-US" altLang="zh-TW" sz="2800" dirty="0">
                <a:solidFill>
                  <a:srgbClr val="FF0000"/>
                </a:solidFill>
                <a:ea typeface="微軟正黑體" panose="020B0604030504040204" pitchFamily="34" charset="-120"/>
              </a:rPr>
              <a:t>5</a:t>
            </a:r>
            <a:r>
              <a:rPr lang="zh-TW" altLang="en-US" sz="2800" dirty="0">
                <a:ea typeface="微軟正黑體" panose="020B0604030504040204" pitchFamily="34" charset="-120"/>
              </a:rPr>
              <a:t>分。</a:t>
            </a:r>
          </a:p>
          <a:p>
            <a:r>
              <a:rPr lang="zh-TW" altLang="en-US" sz="2800" dirty="0">
                <a:ea typeface="微軟正黑體" panose="020B0604030504040204" pitchFamily="34" charset="-120"/>
              </a:rPr>
              <a:t>採計自</a:t>
            </a:r>
            <a:r>
              <a:rPr lang="zh-TW" altLang="en-US" sz="2800" dirty="0">
                <a:solidFill>
                  <a:srgbClr val="FF0000"/>
                </a:solidFill>
                <a:ea typeface="微軟正黑體" panose="020B0604030504040204" pitchFamily="34" charset="-120"/>
              </a:rPr>
              <a:t>國中就學「後」至</a:t>
            </a:r>
            <a:r>
              <a:rPr lang="en-US" altLang="zh-TW" sz="2800" dirty="0" smtClean="0">
                <a:solidFill>
                  <a:srgbClr val="FF0000"/>
                </a:solidFill>
                <a:ea typeface="微軟正黑體" panose="020B0604030504040204" pitchFamily="34" charset="-120"/>
              </a:rPr>
              <a:t>110</a:t>
            </a:r>
            <a:r>
              <a:rPr lang="zh-TW" altLang="en-US" sz="2800" dirty="0" smtClean="0">
                <a:solidFill>
                  <a:srgbClr val="FF0000"/>
                </a:solidFill>
                <a:ea typeface="微軟正黑體" panose="020B0604030504040204" pitchFamily="34" charset="-120"/>
              </a:rPr>
              <a:t>年</a:t>
            </a:r>
            <a:r>
              <a:rPr lang="en-US" altLang="zh-TW" sz="2800" dirty="0">
                <a:solidFill>
                  <a:srgbClr val="FF0000"/>
                </a:solidFill>
                <a:ea typeface="微軟正黑體" panose="020B0604030504040204" pitchFamily="34" charset="-120"/>
              </a:rPr>
              <a:t>5</a:t>
            </a:r>
            <a:r>
              <a:rPr lang="zh-TW" altLang="en-US" sz="2800" dirty="0">
                <a:solidFill>
                  <a:srgbClr val="FF0000"/>
                </a:solidFill>
                <a:ea typeface="微軟正黑體" panose="020B0604030504040204" pitchFamily="34" charset="-120"/>
              </a:rPr>
              <a:t>月</a:t>
            </a:r>
            <a:r>
              <a:rPr lang="en-US" altLang="zh-TW" sz="2800" dirty="0">
                <a:solidFill>
                  <a:srgbClr val="FF0000"/>
                </a:solidFill>
                <a:ea typeface="微軟正黑體" panose="020B0604030504040204" pitchFamily="34" charset="-120"/>
              </a:rPr>
              <a:t>14</a:t>
            </a:r>
            <a:r>
              <a:rPr lang="zh-TW" altLang="en-US" sz="2800" dirty="0">
                <a:solidFill>
                  <a:srgbClr val="FF0000"/>
                </a:solidFill>
                <a:ea typeface="微軟正黑體" panose="020B0604030504040204" pitchFamily="34" charset="-120"/>
              </a:rPr>
              <a:t>日</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含</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前</a:t>
            </a:r>
            <a:r>
              <a:rPr lang="zh-TW" altLang="en-US" sz="2800" dirty="0">
                <a:ea typeface="微軟正黑體" panose="020B0604030504040204" pitchFamily="34" charset="-120"/>
              </a:rPr>
              <a:t>取得之證明文件為主。</a:t>
            </a:r>
            <a:endParaRPr lang="en-US" altLang="zh-TW" sz="2800" dirty="0">
              <a:ea typeface="微軟正黑體" panose="020B0604030504040204" pitchFamily="34" charset="-120"/>
            </a:endParaRPr>
          </a:p>
        </p:txBody>
      </p:sp>
      <p:graphicFrame>
        <p:nvGraphicFramePr>
          <p:cNvPr id="5" name="內容版面配置區 3"/>
          <p:cNvGraphicFramePr>
            <a:graphicFrameLocks/>
          </p:cNvGraphicFramePr>
          <p:nvPr>
            <p:extLst>
              <p:ext uri="{D42A27DB-BD31-4B8C-83A1-F6EECF244321}">
                <p14:modId xmlns:p14="http://schemas.microsoft.com/office/powerpoint/2010/main" val="4058159751"/>
              </p:ext>
            </p:extLst>
          </p:nvPr>
        </p:nvGraphicFramePr>
        <p:xfrm>
          <a:off x="2159733" y="3645024"/>
          <a:ext cx="4824535" cy="2724869"/>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1008111">
                  <a:extLst>
                    <a:ext uri="{9D8B030D-6E8A-4147-A177-3AD203B41FA5}">
                      <a16:colId xmlns:a16="http://schemas.microsoft.com/office/drawing/2014/main" xmlns="" val="20002"/>
                    </a:ext>
                  </a:extLst>
                </a:gridCol>
              </a:tblGrid>
              <a:tr h="436262">
                <a:tc>
                  <a:txBody>
                    <a:bodyPr/>
                    <a:lstStyle/>
                    <a:p>
                      <a:pPr algn="ct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其他項目</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666580">
                <a:tc rowSpan="4">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全民英檢</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中級複試</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43507">
                <a:tc vMerge="1">
                  <a:txBody>
                    <a:bodyPr/>
                    <a:lstStyle/>
                    <a:p>
                      <a:endParaRPr lang="zh-TW" altLang="en-US"/>
                    </a:p>
                  </a:txBody>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中級初試及格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417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初級複試及格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0434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初級初試及格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6" name="標題 1"/>
          <p:cNvSpPr txBox="1">
            <a:spLocks/>
          </p:cNvSpPr>
          <p:nvPr/>
        </p:nvSpPr>
        <p:spPr bwMode="auto">
          <a:xfrm>
            <a:off x="2159733" y="3279523"/>
            <a:ext cx="3488516" cy="36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以國立臺北商業大學為</a:t>
            </a:r>
            <a:r>
              <a:rPr kumimoji="0"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例</a:t>
            </a:r>
            <a:r>
              <a:rPr kumimoji="0"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招生學校自訂項目</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51</a:t>
            </a:fld>
            <a:endParaRPr lang="zh-TW" altLang="en-US"/>
          </a:p>
        </p:txBody>
      </p:sp>
    </p:spTree>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519906" y="1141412"/>
            <a:ext cx="8104188" cy="5170488"/>
            <a:chOff x="428625" y="1412875"/>
            <a:chExt cx="8104188" cy="5170488"/>
          </a:xfrm>
        </p:grpSpPr>
        <p:sp>
          <p:nvSpPr>
            <p:cNvPr id="54" name="矩形 53"/>
            <p:cNvSpPr/>
            <p:nvPr/>
          </p:nvSpPr>
          <p:spPr>
            <a:xfrm>
              <a:off x="531813" y="1412875"/>
              <a:ext cx="7993062" cy="18732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5" name="文字方塊 54"/>
            <p:cNvSpPr txBox="1"/>
            <p:nvPr/>
          </p:nvSpPr>
          <p:spPr>
            <a:xfrm>
              <a:off x="539750" y="1557338"/>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2" name="群組 31"/>
            <p:cNvGrpSpPr>
              <a:grpSpLocks/>
            </p:cNvGrpSpPr>
            <p:nvPr/>
          </p:nvGrpSpPr>
          <p:grpSpPr bwMode="auto">
            <a:xfrm>
              <a:off x="1539875" y="1557338"/>
              <a:ext cx="6775450" cy="1584325"/>
              <a:chOff x="1188418" y="1772816"/>
              <a:chExt cx="6774680" cy="1584176"/>
            </a:xfrm>
          </p:grpSpPr>
          <p:sp>
            <p:nvSpPr>
              <p:cNvPr id="57" name="文字方塊 56"/>
              <p:cNvSpPr txBox="1"/>
              <p:nvPr/>
            </p:nvSpPr>
            <p:spPr>
              <a:xfrm>
                <a:off x="1188418"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58" name="文字方塊 57"/>
              <p:cNvSpPr txBox="1"/>
              <p:nvPr/>
            </p:nvSpPr>
            <p:spPr>
              <a:xfrm>
                <a:off x="2231287"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59" name="文字方塊 58"/>
              <p:cNvSpPr txBox="1"/>
              <p:nvPr/>
            </p:nvSpPr>
            <p:spPr>
              <a:xfrm>
                <a:off x="3275744"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 name="文字方塊 59"/>
              <p:cNvSpPr txBox="1"/>
              <p:nvPr/>
            </p:nvSpPr>
            <p:spPr>
              <a:xfrm>
                <a:off x="4320200"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 name="文字方塊 60"/>
              <p:cNvSpPr txBox="1"/>
              <p:nvPr/>
            </p:nvSpPr>
            <p:spPr>
              <a:xfrm>
                <a:off x="5364656"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p:cNvSpPr txBox="1"/>
              <p:nvPr/>
            </p:nvSpPr>
            <p:spPr>
              <a:xfrm>
                <a:off x="7451981"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p:cNvSpPr txBox="1"/>
              <p:nvPr/>
            </p:nvSpPr>
            <p:spPr>
              <a:xfrm>
                <a:off x="6407525"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67" name="矩形 66"/>
            <p:cNvSpPr/>
            <p:nvPr/>
          </p:nvSpPr>
          <p:spPr>
            <a:xfrm>
              <a:off x="539750" y="3500438"/>
              <a:ext cx="3816350"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 name="文字方塊 67"/>
            <p:cNvSpPr txBox="1"/>
            <p:nvPr/>
          </p:nvSpPr>
          <p:spPr>
            <a:xfrm>
              <a:off x="547688" y="3572669"/>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69" name="文字方塊 68"/>
            <p:cNvSpPr txBox="1"/>
            <p:nvPr/>
          </p:nvSpPr>
          <p:spPr>
            <a:xfrm>
              <a:off x="1547813"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0" name="文字方塊 69"/>
            <p:cNvSpPr txBox="1"/>
            <p:nvPr/>
          </p:nvSpPr>
          <p:spPr>
            <a:xfrm>
              <a:off x="2117725"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1" name="文字方塊 70"/>
            <p:cNvSpPr txBox="1"/>
            <p:nvPr/>
          </p:nvSpPr>
          <p:spPr>
            <a:xfrm>
              <a:off x="2730500" y="3932238"/>
              <a:ext cx="774700" cy="1150937"/>
            </a:xfrm>
            <a:prstGeom prst="roundRect">
              <a:avLst>
                <a:gd name="adj" fmla="val 9091"/>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 name="文字方塊 71"/>
            <p:cNvSpPr txBox="1"/>
            <p:nvPr/>
          </p:nvSpPr>
          <p:spPr>
            <a:xfrm>
              <a:off x="3563938"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73" name="直線接點 72"/>
            <p:cNvCxnSpPr/>
            <p:nvPr/>
          </p:nvCxnSpPr>
          <p:spPr bwMode="auto">
            <a:xfrm>
              <a:off x="1804988" y="3641725"/>
              <a:ext cx="2047875"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a:stCxn id="57" idx="2"/>
            </p:cNvCxnSpPr>
            <p:nvPr/>
          </p:nvCxnSpPr>
          <p:spPr bwMode="auto">
            <a:xfrm flipH="1">
              <a:off x="1790700" y="3141663"/>
              <a:ext cx="4763" cy="7874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bwMode="auto">
            <a:xfrm flipH="1">
              <a:off x="2379663" y="36385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bwMode="auto">
            <a:xfrm>
              <a:off x="3103563" y="3646488"/>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bwMode="auto">
            <a:xfrm flipH="1">
              <a:off x="3852863" y="3613150"/>
              <a:ext cx="1587" cy="3190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859338" y="3860800"/>
              <a:ext cx="3673475"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 name="群組 157"/>
            <p:cNvGrpSpPr>
              <a:grpSpLocks/>
            </p:cNvGrpSpPr>
            <p:nvPr/>
          </p:nvGrpSpPr>
          <p:grpSpPr bwMode="auto">
            <a:xfrm>
              <a:off x="5064125" y="4292600"/>
              <a:ext cx="2705100" cy="1150938"/>
              <a:chOff x="4705326" y="4581128"/>
              <a:chExt cx="2703898" cy="1152128"/>
            </a:xfrm>
          </p:grpSpPr>
          <p:sp>
            <p:nvSpPr>
              <p:cNvPr id="80" name="文字方塊 79"/>
              <p:cNvSpPr txBox="1"/>
              <p:nvPr/>
            </p:nvSpPr>
            <p:spPr>
              <a:xfrm>
                <a:off x="4705326"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81" name="文字方塊 80"/>
              <p:cNvSpPr txBox="1"/>
              <p:nvPr/>
            </p:nvSpPr>
            <p:spPr>
              <a:xfrm>
                <a:off x="5252771"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82" name="文字方塊 81"/>
              <p:cNvSpPr txBox="1"/>
              <p:nvPr/>
            </p:nvSpPr>
            <p:spPr>
              <a:xfrm>
                <a:off x="5801802"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83" name="文字方塊 82"/>
              <p:cNvSpPr txBox="1"/>
              <p:nvPr/>
            </p:nvSpPr>
            <p:spPr>
              <a:xfrm>
                <a:off x="6350833"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84" name="文字方塊 83"/>
              <p:cNvSpPr txBox="1"/>
              <p:nvPr/>
            </p:nvSpPr>
            <p:spPr>
              <a:xfrm>
                <a:off x="6898276"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86" name="直線接點 85"/>
            <p:cNvCxnSpPr/>
            <p:nvPr/>
          </p:nvCxnSpPr>
          <p:spPr bwMode="auto">
            <a:xfrm flipV="1">
              <a:off x="5280025" y="4003675"/>
              <a:ext cx="2820988" cy="47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a:stCxn id="63" idx="2"/>
            </p:cNvCxnSpPr>
            <p:nvPr/>
          </p:nvCxnSpPr>
          <p:spPr bwMode="auto">
            <a:xfrm>
              <a:off x="8059738" y="3141663"/>
              <a:ext cx="6350" cy="8667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bwMode="auto">
            <a:xfrm flipH="1">
              <a:off x="6429375" y="4002088"/>
              <a:ext cx="1588"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bwMode="auto">
            <a:xfrm>
              <a:off x="6958013" y="4006850"/>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bwMode="auto">
            <a:xfrm flipH="1">
              <a:off x="7535863" y="3983038"/>
              <a:ext cx="1587"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bwMode="auto">
            <a:xfrm flipH="1">
              <a:off x="5868988" y="4003675"/>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bwMode="auto">
            <a:xfrm flipH="1">
              <a:off x="5303838" y="4002088"/>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bwMode="auto">
            <a:xfrm flipV="1">
              <a:off x="5268913" y="5732463"/>
              <a:ext cx="2287587" cy="476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bwMode="auto">
            <a:xfrm flipH="1">
              <a:off x="6421438" y="5441950"/>
              <a:ext cx="3175" cy="5762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bwMode="auto">
            <a:xfrm>
              <a:off x="6950075" y="5446713"/>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bwMode="auto">
            <a:xfrm flipH="1">
              <a:off x="7524750" y="5443538"/>
              <a:ext cx="1588"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bwMode="auto">
            <a:xfrm flipH="1">
              <a:off x="5861050" y="5443538"/>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auto">
            <a:xfrm flipH="1">
              <a:off x="5295900" y="54419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9" name="圓角矩形 98"/>
            <p:cNvSpPr/>
            <p:nvPr/>
          </p:nvSpPr>
          <p:spPr>
            <a:xfrm>
              <a:off x="4859338" y="5949950"/>
              <a:ext cx="3600450" cy="6334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101" name="直線單箭頭接點 100"/>
            <p:cNvCxnSpPr/>
            <p:nvPr/>
          </p:nvCxnSpPr>
          <p:spPr>
            <a:xfrm>
              <a:off x="4211638" y="4581525"/>
              <a:ext cx="647700"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a:off x="7885113" y="5589588"/>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9" name="文字方塊 48"/>
            <p:cNvSpPr txBox="1">
              <a:spLocks noChangeArrowheads="1"/>
            </p:cNvSpPr>
            <p:nvPr/>
          </p:nvSpPr>
          <p:spPr bwMode="auto">
            <a:xfrm>
              <a:off x="4727575" y="3140968"/>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35877" name="文字方塊 49"/>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35878" name="文字方塊 50"/>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2" name="文字方塊 51"/>
            <p:cNvSpPr txBox="1"/>
            <p:nvPr/>
          </p:nvSpPr>
          <p:spPr bwMode="auto">
            <a:xfrm>
              <a:off x="3038475" y="6042025"/>
              <a:ext cx="1379538" cy="40798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6" name="直線單箭頭接點 55"/>
            <p:cNvCxnSpPr/>
            <p:nvPr/>
          </p:nvCxnSpPr>
          <p:spPr>
            <a:xfrm rot="5400000">
              <a:off x="4643438" y="6029325"/>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 name="矩形 3"/>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algn="ctr"/>
              <a:endParaRPr lang="zh-TW" altLang="en-US"/>
            </a:p>
          </p:txBody>
        </p:sp>
        <p:cxnSp>
          <p:nvCxnSpPr>
            <p:cNvPr id="100" name="直線單箭頭接點 99"/>
            <p:cNvCxnSpPr/>
            <p:nvPr/>
          </p:nvCxnSpPr>
          <p:spPr>
            <a:xfrm flipH="1">
              <a:off x="4140200" y="3213100"/>
              <a:ext cx="576263"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grpSp>
      <p:sp>
        <p:nvSpPr>
          <p:cNvPr id="62" name="矩形 61"/>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超額比序順序示意圖</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pPr>
              <a:defRPr/>
            </a:pPr>
            <a:fld id="{BCF6C782-A86A-45BB-B3F6-D32D537A4B8D}" type="slidenum">
              <a:rPr lang="zh-TW" altLang="en-US" smtClean="0"/>
              <a:pPr>
                <a:defRPr/>
              </a:pPr>
              <a:t>52</a:t>
            </a:fld>
            <a:endParaRPr lang="zh-TW" altLang="en-US"/>
          </a:p>
        </p:txBody>
      </p:sp>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內容版面配置區 2"/>
          <p:cNvSpPr>
            <a:spLocks noGrp="1"/>
          </p:cNvSpPr>
          <p:nvPr>
            <p:ph idx="1"/>
          </p:nvPr>
        </p:nvSpPr>
        <p:spPr>
          <a:xfrm>
            <a:off x="354360" y="1124744"/>
            <a:ext cx="8435280" cy="5256212"/>
          </a:xfrm>
        </p:spPr>
        <p:txBody>
          <a:bodyPr/>
          <a:lstStyle/>
          <a:p>
            <a:pPr>
              <a:spcBef>
                <a:spcPts val="1200"/>
              </a:spcBef>
            </a:pPr>
            <a:r>
              <a:rPr lang="zh-TW" altLang="en-US" sz="2800" dirty="0">
                <a:ea typeface="微軟正黑體" panose="020B0604030504040204" pitchFamily="34" charset="-120"/>
              </a:rPr>
              <a:t>高級中等學校各就學區免試入學及各區五專聯合免試入學可同時報名，但二者皆錄取時，</a:t>
            </a:r>
            <a:r>
              <a:rPr lang="zh-TW" altLang="en-US" b="1" dirty="0">
                <a:solidFill>
                  <a:srgbClr val="FF0000"/>
                </a:solidFill>
                <a:ea typeface="微軟正黑體" panose="020B0604030504040204" pitchFamily="34" charset="-120"/>
              </a:rPr>
              <a:t>僅能擇一</a:t>
            </a:r>
            <a:r>
              <a:rPr lang="zh-TW" altLang="en-US" sz="2800" dirty="0">
                <a:ea typeface="微軟正黑體" panose="020B0604030504040204" pitchFamily="34" charset="-120"/>
              </a:rPr>
              <a:t>報到。</a:t>
            </a:r>
            <a:endParaRPr lang="en-US" altLang="zh-TW" sz="2800" dirty="0">
              <a:ea typeface="微軟正黑體" panose="020B0604030504040204" pitchFamily="34" charset="-120"/>
            </a:endParaRPr>
          </a:p>
          <a:p>
            <a:pPr>
              <a:spcBef>
                <a:spcPts val="1200"/>
              </a:spcBef>
            </a:pPr>
            <a:r>
              <a:rPr lang="zh-TW" altLang="en-US" sz="2800" dirty="0">
                <a:ea typeface="微軟正黑體" panose="020B0604030504040204" pitchFamily="34" charset="-120"/>
              </a:rPr>
              <a:t>雖可同時報名多區之五專聯合免試入學，但各區招生學校現場登記分發日期皆訂於同一天辦理且須</a:t>
            </a:r>
            <a:r>
              <a:rPr lang="zh-TW" altLang="en-US" sz="2800" dirty="0">
                <a:solidFill>
                  <a:srgbClr val="0000FF"/>
                </a:solidFill>
                <a:ea typeface="微軟正黑體" panose="020B0604030504040204" pitchFamily="34" charset="-120"/>
              </a:rPr>
              <a:t>攜帶學歷</a:t>
            </a:r>
            <a:r>
              <a:rPr lang="en-US" altLang="zh-TW" sz="2800" dirty="0">
                <a:solidFill>
                  <a:srgbClr val="0000FF"/>
                </a:solidFill>
                <a:ea typeface="微軟正黑體" panose="020B0604030504040204" pitchFamily="34" charset="-120"/>
              </a:rPr>
              <a:t>(</a:t>
            </a:r>
            <a:r>
              <a:rPr lang="zh-TW" altLang="en-US" sz="2800" dirty="0">
                <a:solidFill>
                  <a:srgbClr val="0000FF"/>
                </a:solidFill>
                <a:ea typeface="微軟正黑體" panose="020B0604030504040204" pitchFamily="34" charset="-120"/>
              </a:rPr>
              <a:t>力</a:t>
            </a:r>
            <a:r>
              <a:rPr lang="en-US" altLang="zh-TW" sz="2800" dirty="0">
                <a:solidFill>
                  <a:srgbClr val="0000FF"/>
                </a:solidFill>
                <a:ea typeface="微軟正黑體" panose="020B0604030504040204" pitchFamily="34" charset="-120"/>
              </a:rPr>
              <a:t>)</a:t>
            </a:r>
            <a:r>
              <a:rPr lang="zh-TW" altLang="en-US" sz="2800" dirty="0">
                <a:solidFill>
                  <a:srgbClr val="0000FF"/>
                </a:solidFill>
                <a:ea typeface="微軟正黑體" panose="020B0604030504040204" pitchFamily="34" charset="-120"/>
              </a:rPr>
              <a:t>證件</a:t>
            </a:r>
            <a:r>
              <a:rPr lang="zh-TW" altLang="en-US" sz="3600" b="1" dirty="0">
                <a:solidFill>
                  <a:srgbClr val="FF0000"/>
                </a:solidFill>
                <a:ea typeface="微軟正黑體" panose="020B0604030504040204" pitchFamily="34" charset="-120"/>
              </a:rPr>
              <a:t>正本</a:t>
            </a:r>
            <a:r>
              <a:rPr lang="zh-TW" altLang="en-US" sz="2800" dirty="0">
                <a:ea typeface="微軟正黑體" panose="020B0604030504040204" pitchFamily="34" charset="-120"/>
              </a:rPr>
              <a:t>，</a:t>
            </a:r>
            <a:r>
              <a:rPr lang="zh-TW" altLang="en-US" sz="2800" dirty="0">
                <a:solidFill>
                  <a:srgbClr val="00B050"/>
                </a:solidFill>
                <a:ea typeface="微軟正黑體" panose="020B0604030504040204" pitchFamily="34" charset="-120"/>
              </a:rPr>
              <a:t>故同時被多區通知到現場時，僅能擇一所招生學校參加現場登記分發</a:t>
            </a:r>
            <a:r>
              <a:rPr lang="zh-TW" altLang="en-US" sz="2800" dirty="0">
                <a:ea typeface="微軟正黑體" panose="020B0604030504040204" pitchFamily="34" charset="-120"/>
              </a:rPr>
              <a:t>。</a:t>
            </a:r>
            <a:endParaRPr lang="en-US" altLang="zh-TW" sz="2800" dirty="0">
              <a:ea typeface="微軟正黑體" panose="020B0604030504040204" pitchFamily="34" charset="-120"/>
            </a:endParaRPr>
          </a:p>
          <a:p>
            <a:pPr>
              <a:spcBef>
                <a:spcPts val="1200"/>
              </a:spcBef>
            </a:pPr>
            <a:r>
              <a:rPr lang="zh-TW" altLang="en-US" sz="2800" dirty="0">
                <a:ea typeface="微軟正黑體" panose="020B0604030504040204" pitchFamily="34" charset="-120"/>
              </a:rPr>
              <a:t>請務必注意現場登記分發報到通知單寄送時間</a:t>
            </a:r>
            <a:r>
              <a:rPr lang="en-US" altLang="zh-TW" sz="1600" b="1" dirty="0">
                <a:solidFill>
                  <a:srgbClr val="FF0000"/>
                </a:solidFill>
                <a:ea typeface="微軟正黑體" panose="020B0604030504040204" pitchFamily="34" charset="-120"/>
              </a:rPr>
              <a:t>(</a:t>
            </a:r>
            <a:r>
              <a:rPr lang="en-US" altLang="zh-TW" sz="1600" b="1" dirty="0" smtClean="0">
                <a:solidFill>
                  <a:srgbClr val="FF0000"/>
                </a:solidFill>
                <a:ea typeface="微軟正黑體" panose="020B0604030504040204" pitchFamily="34" charset="-120"/>
              </a:rPr>
              <a:t>110.7.5)</a:t>
            </a:r>
            <a:r>
              <a:rPr lang="zh-TW" altLang="en-US" sz="2800" dirty="0">
                <a:ea typeface="微軟正黑體" panose="020B0604030504040204" pitchFamily="34" charset="-120"/>
              </a:rPr>
              <a:t>，並準時前往參加現場</a:t>
            </a:r>
            <a:r>
              <a:rPr lang="zh-TW" altLang="en-US" sz="2800" dirty="0" smtClean="0">
                <a:ea typeface="微軟正黑體" panose="020B0604030504040204" pitchFamily="34" charset="-120"/>
              </a:rPr>
              <a:t>分發，</a:t>
            </a:r>
            <a:r>
              <a:rPr lang="zh-TW" altLang="en-US" sz="2800" b="1" dirty="0" smtClean="0">
                <a:ea typeface="微軟正黑體" panose="020B0604030504040204" pitchFamily="34" charset="-120"/>
              </a:rPr>
              <a:t>若無收到通知單，逕</a:t>
            </a:r>
            <a:r>
              <a:rPr lang="zh-TW" altLang="en-US" sz="2800" b="1" dirty="0">
                <a:ea typeface="微軟正黑體" panose="020B0604030504040204" pitchFamily="34" charset="-120"/>
              </a:rPr>
              <a:t>向各招生學校查詢</a:t>
            </a:r>
            <a:r>
              <a:rPr lang="zh-TW" altLang="en-US" sz="2800" dirty="0" smtClean="0">
                <a:ea typeface="微軟正黑體" panose="020B0604030504040204" pitchFamily="34" charset="-120"/>
              </a:rPr>
              <a:t>。</a:t>
            </a:r>
            <a:endParaRPr lang="en-US" altLang="zh-TW" sz="2800" dirty="0">
              <a:ea typeface="微軟正黑體" panose="020B0604030504040204" pitchFamily="34" charset="-120"/>
            </a:endParaRP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其他重點提醒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53</a:t>
            </a:fld>
            <a:endParaRPr lang="zh-TW" altLang="en-US"/>
          </a:p>
        </p:txBody>
      </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6237312"/>
          </a:xfrm>
        </p:spPr>
        <p:txBody>
          <a:bodyPr anchor="ctr"/>
          <a:lstStyle/>
          <a:p>
            <a:pPr algn="ctr" eaLnBrk="1" hangingPunct="1">
              <a:defRPr/>
            </a:pPr>
            <a:r>
              <a:rPr lang="en-US" altLang="zh-TW" sz="4800" dirty="0">
                <a:latin typeface="Times New Roman" panose="02020603050405020304" pitchFamily="18" charset="0"/>
                <a:ea typeface="微軟正黑體" panose="020B0604030504040204" pitchFamily="34" charset="-120"/>
                <a:cs typeface="Times New Roman" panose="02020603050405020304" pitchFamily="18" charset="0"/>
              </a:rPr>
              <a:t>Q</a:t>
            </a:r>
            <a:r>
              <a:rPr lang="zh-TW" altLang="en-US" sz="4800" dirty="0">
                <a:latin typeface="Times New Roman" panose="02020603050405020304" pitchFamily="18" charset="0"/>
                <a:ea typeface="微軟正黑體" panose="020B0604030504040204" pitchFamily="34" charset="-120"/>
                <a:cs typeface="Times New Roman" panose="02020603050405020304" pitchFamily="18" charset="0"/>
              </a:rPr>
              <a:t>：優免和聯免的積分比序項目那麼像，到底有什麼分別</a:t>
            </a:r>
            <a:r>
              <a:rPr lang="en-US" altLang="zh-TW" sz="4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48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矩形 3"/>
          <p:cNvSpPr/>
          <p:nvPr/>
        </p:nvSpPr>
        <p:spPr>
          <a:xfrm>
            <a:off x="147380" y="92007"/>
            <a:ext cx="8241044" cy="523220"/>
          </a:xfrm>
          <a:prstGeom prst="rect">
            <a:avLst/>
          </a:prstGeom>
        </p:spPr>
        <p:txBody>
          <a:bodyPr wrap="square">
            <a:spAutoFit/>
          </a:bodyPr>
          <a:lstStyle/>
          <a:p>
            <a:pPr lvl="0" algn="ctr">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Q &amp; A</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31B2E5C8-1525-4FA2-A623-8FB5AA55F7F0}" type="slidenum">
              <a:rPr lang="zh-TW" altLang="en-US" smtClean="0"/>
              <a:pPr>
                <a:defRPr/>
              </a:pPr>
              <a:t>54</a:t>
            </a:fld>
            <a:endParaRPr lang="zh-TW" altLang="en-US"/>
          </a:p>
        </p:txBody>
      </p:sp>
    </p:spTree>
    <p:extLst>
      <p:ext uri="{BB962C8B-B14F-4D97-AF65-F5344CB8AC3E}">
        <p14:creationId xmlns:p14="http://schemas.microsoft.com/office/powerpoint/2010/main" val="443200"/>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1"/>
            <p:extLst>
              <p:ext uri="{D42A27DB-BD31-4B8C-83A1-F6EECF244321}">
                <p14:modId xmlns:p14="http://schemas.microsoft.com/office/powerpoint/2010/main" val="2331840214"/>
              </p:ext>
            </p:extLst>
          </p:nvPr>
        </p:nvGraphicFramePr>
        <p:xfrm>
          <a:off x="195393" y="764704"/>
          <a:ext cx="8753214" cy="5746496"/>
        </p:xfrm>
        <a:graphic>
          <a:graphicData uri="http://schemas.openxmlformats.org/drawingml/2006/table">
            <a:tbl>
              <a:tblPr firstRow="1" firstCol="1" bandRow="1">
                <a:tableStyleId>{5C22544A-7EE6-4342-B048-85BDC9FD1C3A}</a:tableStyleId>
              </a:tblPr>
              <a:tblGrid>
                <a:gridCol w="1568295">
                  <a:extLst>
                    <a:ext uri="{9D8B030D-6E8A-4147-A177-3AD203B41FA5}">
                      <a16:colId xmlns:a16="http://schemas.microsoft.com/office/drawing/2014/main" xmlns="" val="20000"/>
                    </a:ext>
                  </a:extLst>
                </a:gridCol>
                <a:gridCol w="4032448">
                  <a:extLst>
                    <a:ext uri="{9D8B030D-6E8A-4147-A177-3AD203B41FA5}">
                      <a16:colId xmlns:a16="http://schemas.microsoft.com/office/drawing/2014/main" xmlns="" val="20001"/>
                    </a:ext>
                  </a:extLst>
                </a:gridCol>
                <a:gridCol w="3152471">
                  <a:extLst>
                    <a:ext uri="{9D8B030D-6E8A-4147-A177-3AD203B41FA5}">
                      <a16:colId xmlns:a16="http://schemas.microsoft.com/office/drawing/2014/main" xmlns="" val="20002"/>
                    </a:ext>
                  </a:extLst>
                </a:gridCol>
              </a:tblGrid>
              <a:tr h="407817">
                <a:tc>
                  <a:txBody>
                    <a:body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北、中、南</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區</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rgbClr val="007A37"/>
                    </a:solidFill>
                  </a:tcPr>
                </a:tc>
                <a:extLst>
                  <a:ext uri="{0D108BD9-81ED-4DB2-BD59-A6C34878D82A}">
                    <a16:rowId xmlns:a16="http://schemas.microsoft.com/office/drawing/2014/main" xmlns="" val="10000"/>
                  </a:ext>
                </a:extLst>
              </a:tr>
              <a:tr h="460329">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報名資格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應屆、非應屆畢業生、符合同等學力資格者皆可報名</a:t>
                      </a:r>
                      <a:endParaRPr lang="zh-TW" alt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2"/>
                  </a:ext>
                </a:extLst>
              </a:tr>
              <a:tr h="460329">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區簡章及</a:t>
                      </a:r>
                      <a:r>
                        <a:rPr lang="en-US" alt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網路公告實際名額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3"/>
                  </a:ext>
                </a:extLst>
              </a:tr>
              <a:tr h="230165">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辦理時間</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4"/>
                  </a:ext>
                </a:extLst>
              </a:tr>
              <a:tr h="757670">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同時間進行之其他入學管道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高級中等學校各就學區優先免試入學、技優甄審入學、直升入學、實用技能學程輔導分發、特色招生專業群科甄選</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高級中等學校各就學區免試入學、特色招生考試分發</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5"/>
                  </a:ext>
                </a:extLst>
              </a:tr>
              <a:tr h="460329">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報名方式</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個別網路</a:t>
                      </a: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個別通訊</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現場報名</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6"/>
                  </a:ext>
                </a:extLst>
              </a:tr>
              <a:tr h="460329">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積分證明單</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優先免試入學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聯合免試入學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7"/>
                  </a:ext>
                </a:extLst>
              </a:tr>
              <a:tr h="460329">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積分採計權重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各招生學校可加權採計部分主</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項目至多</a:t>
                      </a:r>
                      <a:r>
                        <a:rPr 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加權權重以</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為</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8"/>
                  </a:ext>
                </a:extLst>
              </a:tr>
              <a:tr h="808408">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會考成績</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國立學校</a:t>
                      </a: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科</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護理助產科</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必採</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計國中教育會考</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成績</a:t>
                      </a: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但無會考成績亦可報名</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由各校</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訂定</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是否採計國中教育會考</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皆有</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9"/>
                  </a:ext>
                </a:extLst>
              </a:tr>
              <a:tr h="460329">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同分比序項目順序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由</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招生</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委員會</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統一訂</a:t>
                      </a:r>
                      <a:r>
                        <a:rPr lang="zh-TW" sz="14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a:t>
                      </a:r>
                      <a:r>
                        <a:rPr lang="zh-TW" sz="14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自訂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10"/>
                  </a:ext>
                </a:extLst>
              </a:tr>
              <a:tr h="230165">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志願選擇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不限學校、地區、科組，至多</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所五專學校 </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一區一校</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11"/>
                  </a:ext>
                </a:extLst>
              </a:tr>
              <a:tr h="550297">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錄取方式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網路選填志願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，由招生委員會進行志願序</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電腦</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分發</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，並公告錄取榜</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現場登記分發報到</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方式</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辦理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12"/>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A</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與</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免試入學之比較</a:t>
            </a:r>
            <a:r>
              <a:rPr kumimoji="0" lang="en-US" altLang="zh-TW" sz="2800" b="1" dirty="0" smtClean="0">
                <a:solidFill>
                  <a:schemeClr val="bg1"/>
                </a:solidFill>
                <a:latin typeface="微軟正黑體" panose="020B0604030504040204" pitchFamily="34" charset="-120"/>
                <a:ea typeface="微軟正黑體" panose="020B0604030504040204" pitchFamily="34" charset="-120"/>
              </a:rPr>
              <a:t>(1/3)</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55</a:t>
            </a:fld>
            <a:endParaRPr lang="zh-TW" altLang="en-US"/>
          </a:p>
        </p:txBody>
      </p:sp>
    </p:spTree>
    <p:extLst>
      <p:ext uri="{BB962C8B-B14F-4D97-AF65-F5344CB8AC3E}">
        <p14:creationId xmlns:p14="http://schemas.microsoft.com/office/powerpoint/2010/main" val="1316829678"/>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575668283"/>
              </p:ext>
            </p:extLst>
          </p:nvPr>
        </p:nvGraphicFramePr>
        <p:xfrm>
          <a:off x="271851" y="764704"/>
          <a:ext cx="8640380" cy="6020307"/>
        </p:xfrm>
        <a:graphic>
          <a:graphicData uri="http://schemas.openxmlformats.org/drawingml/2006/table">
            <a:tbl>
              <a:tblPr firstRow="1" firstCol="1" bandRow="1">
                <a:tableStyleId>{5C22544A-7EE6-4342-B048-85BDC9FD1C3A}</a:tableStyleId>
              </a:tblPr>
              <a:tblGrid>
                <a:gridCol w="648074">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432048">
                  <a:extLst>
                    <a:ext uri="{9D8B030D-6E8A-4147-A177-3AD203B41FA5}">
                      <a16:colId xmlns:a16="http://schemas.microsoft.com/office/drawing/2014/main" xmlns="" val="20003"/>
                    </a:ext>
                  </a:extLst>
                </a:gridCol>
                <a:gridCol w="432048">
                  <a:extLst>
                    <a:ext uri="{9D8B030D-6E8A-4147-A177-3AD203B41FA5}">
                      <a16:colId xmlns:a16="http://schemas.microsoft.com/office/drawing/2014/main" xmlns="" val="20004"/>
                    </a:ext>
                  </a:extLst>
                </a:gridCol>
                <a:gridCol w="2559860">
                  <a:extLst>
                    <a:ext uri="{9D8B030D-6E8A-4147-A177-3AD203B41FA5}">
                      <a16:colId xmlns:a16="http://schemas.microsoft.com/office/drawing/2014/main" xmlns="" val="20005"/>
                    </a:ext>
                  </a:extLst>
                </a:gridCol>
                <a:gridCol w="319918">
                  <a:extLst>
                    <a:ext uri="{9D8B030D-6E8A-4147-A177-3AD203B41FA5}">
                      <a16:colId xmlns:a16="http://schemas.microsoft.com/office/drawing/2014/main" xmlns="" val="20006"/>
                    </a:ext>
                  </a:extLst>
                </a:gridCol>
                <a:gridCol w="360000">
                  <a:extLst>
                    <a:ext uri="{9D8B030D-6E8A-4147-A177-3AD203B41FA5}">
                      <a16:colId xmlns:a16="http://schemas.microsoft.com/office/drawing/2014/main" xmlns="" val="20007"/>
                    </a:ext>
                  </a:extLst>
                </a:gridCol>
              </a:tblGrid>
              <a:tr h="432048">
                <a:tc rowSpan="2"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3">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五專優先免試入學</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5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89129">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marL="0" algn="ctr" defTabSz="914400" rtl="0" eaLnBrk="1" latinLnBrk="0" hangingPunct="1">
                        <a:lnSpc>
                          <a:spcPct val="100000"/>
                        </a:lnSpc>
                        <a:spcAft>
                          <a:spcPts val="0"/>
                        </a:spcAft>
                      </a:pPr>
                      <a:r>
                        <a:rPr 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p>
                  </a:txBody>
                  <a:tcPr marL="41073" marR="41073" marT="0" marB="0" anchor="ctr">
                    <a:solidFill>
                      <a:schemeClr val="accent3">
                        <a:lumMod val="60000"/>
                        <a:lumOff val="40000"/>
                      </a:schemeClr>
                    </a:solidFill>
                  </a:tcPr>
                </a:tc>
                <a:tc gridSpan="2">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1"/>
                  </a:ext>
                </a:extLst>
              </a:tr>
              <a:tr h="860806">
                <a:tc rowSpan="4">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多元學習表現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競賽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採計簡章所列之國際競性賽及全國性競賽，以及縣市政府主辦之區域及縣市競賽獲獎。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採計簡章所列之國際競性賽及全國性競賽，以及地方政府機關主辦之區域及縣市競賽獲獎</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rowSpan="4">
                  <a:txBody>
                    <a:bodyPr/>
                    <a:lstStyle/>
                    <a:p>
                      <a:pP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extLst>
                  <a:ext uri="{0D108BD9-81ED-4DB2-BD59-A6C34878D82A}">
                    <a16:rowId xmlns:a16="http://schemas.microsoft.com/office/drawing/2014/main" xmlns="" val="10002"/>
                  </a:ext>
                </a:extLst>
              </a:tr>
              <a:tr h="1456610">
                <a:tc vMerge="1">
                  <a:txBody>
                    <a:bodyPr/>
                    <a:lstStyle/>
                    <a:p>
                      <a:endParaRPr lang="zh-TW" altLang="en-US"/>
                    </a:p>
                  </a:txBody>
                  <a:tcP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服務學習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0.25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vMerge="1">
                  <a:txBody>
                    <a:bodyPr/>
                    <a:lstStyle/>
                    <a:p>
                      <a:endParaRPr lang="zh-TW" altLang="en-US"/>
                    </a:p>
                  </a:txBody>
                  <a:tcPr/>
                </a:tc>
                <a:tc>
                  <a:txBody>
                    <a:body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3"/>
                  </a:ext>
                </a:extLst>
              </a:tr>
              <a:tr h="286935">
                <a:tc vMerge="1">
                  <a:txBody>
                    <a:bodyPr/>
                    <a:lstStyle/>
                    <a:p>
                      <a:endParaRPr lang="zh-TW" altLang="en-US"/>
                    </a:p>
                  </a:txBody>
                  <a:tcP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採計獎懲紀錄。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4"/>
                  </a:ext>
                </a:extLst>
              </a:tr>
              <a:tr h="286935">
                <a:tc vMerge="1">
                  <a:txBody>
                    <a:bodyPr/>
                    <a:lstStyle/>
                    <a:p>
                      <a:endParaRPr lang="zh-TW" altLang="en-US"/>
                    </a:p>
                  </a:txBody>
                  <a:tcP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體適能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採計體適能檢測成績。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5"/>
                  </a:ext>
                </a:extLst>
              </a:tr>
              <a:tr h="573871">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技藝優良</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依技藝教育課程平均總成績，分成</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依技藝教育課程平均總成績，分成</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hMerge="1">
                  <a:txBody>
                    <a:bodyPr/>
                    <a:lstStyle/>
                    <a:p>
                      <a:endParaRPr lang="zh-TW" altLang="en-US"/>
                    </a:p>
                  </a:txBody>
                  <a:tcPr/>
                </a:tc>
                <a:extLst>
                  <a:ext uri="{0D108BD9-81ED-4DB2-BD59-A6C34878D82A}">
                    <a16:rowId xmlns:a16="http://schemas.microsoft.com/office/drawing/2014/main" xmlns="" val="10006"/>
                  </a:ext>
                </a:extLst>
              </a:tr>
              <a:tr h="860806">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弱勢身分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低收入戶得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分、中低收入戶、直系血親尊親屬支領失業給付及特殊境遇家庭子女得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7"/>
                  </a:ext>
                </a:extLst>
              </a:tr>
              <a:tr h="573871">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均衡學習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h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A</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與</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免試入學之比較</a:t>
            </a:r>
            <a:r>
              <a:rPr kumimoji="0" lang="en-US" altLang="zh-TW" sz="2800" b="1" dirty="0" smtClean="0">
                <a:solidFill>
                  <a:schemeClr val="bg1"/>
                </a:solidFill>
                <a:latin typeface="微軟正黑體" panose="020B0604030504040204" pitchFamily="34" charset="-120"/>
                <a:ea typeface="微軟正黑體" panose="020B0604030504040204" pitchFamily="34" charset="-120"/>
              </a:rPr>
              <a:t>(2/3)</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31164315"/>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1"/>
            <p:extLst>
              <p:ext uri="{D42A27DB-BD31-4B8C-83A1-F6EECF244321}">
                <p14:modId xmlns:p14="http://schemas.microsoft.com/office/powerpoint/2010/main" val="3345550148"/>
              </p:ext>
            </p:extLst>
          </p:nvPr>
        </p:nvGraphicFramePr>
        <p:xfrm>
          <a:off x="359532" y="980728"/>
          <a:ext cx="8424937" cy="5403984"/>
        </p:xfrm>
        <a:graphic>
          <a:graphicData uri="http://schemas.openxmlformats.org/drawingml/2006/table">
            <a:tbl>
              <a:tblPr firstRow="1" firstCol="1" bandRow="1">
                <a:tableStyleId>{5C22544A-7EE6-4342-B048-85BDC9FD1C3A}</a:tableStyleId>
              </a:tblPr>
              <a:tblGrid>
                <a:gridCol w="1013816">
                  <a:extLst>
                    <a:ext uri="{9D8B030D-6E8A-4147-A177-3AD203B41FA5}">
                      <a16:colId xmlns:a16="http://schemas.microsoft.com/office/drawing/2014/main" xmlns="" val="20000"/>
                    </a:ext>
                  </a:extLst>
                </a:gridCol>
                <a:gridCol w="1453350">
                  <a:extLst>
                    <a:ext uri="{9D8B030D-6E8A-4147-A177-3AD203B41FA5}">
                      <a16:colId xmlns:a16="http://schemas.microsoft.com/office/drawing/2014/main" xmlns="" val="20001"/>
                    </a:ext>
                  </a:extLst>
                </a:gridCol>
                <a:gridCol w="2717410">
                  <a:extLst>
                    <a:ext uri="{9D8B030D-6E8A-4147-A177-3AD203B41FA5}">
                      <a16:colId xmlns:a16="http://schemas.microsoft.com/office/drawing/2014/main" xmlns="" val="20002"/>
                    </a:ext>
                  </a:extLst>
                </a:gridCol>
                <a:gridCol w="645667">
                  <a:extLst>
                    <a:ext uri="{9D8B030D-6E8A-4147-A177-3AD203B41FA5}">
                      <a16:colId xmlns:a16="http://schemas.microsoft.com/office/drawing/2014/main" xmlns="" val="20003"/>
                    </a:ext>
                  </a:extLst>
                </a:gridCol>
                <a:gridCol w="2090637">
                  <a:extLst>
                    <a:ext uri="{9D8B030D-6E8A-4147-A177-3AD203B41FA5}">
                      <a16:colId xmlns:a16="http://schemas.microsoft.com/office/drawing/2014/main" xmlns="" val="20004"/>
                    </a:ext>
                  </a:extLst>
                </a:gridCol>
                <a:gridCol w="504057">
                  <a:extLst>
                    <a:ext uri="{9D8B030D-6E8A-4147-A177-3AD203B41FA5}">
                      <a16:colId xmlns:a16="http://schemas.microsoft.com/office/drawing/2014/main" xmlns="" val="20005"/>
                    </a:ext>
                  </a:extLst>
                </a:gridCol>
              </a:tblGrid>
              <a:tr h="607156">
                <a:tc rowSpan="2"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xmlns="" val="10000"/>
                  </a:ext>
                </a:extLst>
              </a:tr>
              <a:tr h="276572">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L="41073" marR="41073" marT="0" marB="0" anchor="ctr">
                    <a:solidFill>
                      <a:schemeClr val="accent3">
                        <a:lumMod val="60000"/>
                        <a:lumOff val="40000"/>
                      </a:schemeClr>
                    </a:solidFill>
                  </a:tcPr>
                </a:tc>
                <a:extLst>
                  <a:ext uri="{0D108BD9-81ED-4DB2-BD59-A6C34878D82A}">
                    <a16:rowId xmlns:a16="http://schemas.microsoft.com/office/drawing/2014/main" xmlns="" val="10001"/>
                  </a:ext>
                </a:extLst>
              </a:tr>
              <a:tr h="856063">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適性輔導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採計《生涯發展規劃書》中家長、導師、輔導教師勾選之意見</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2"/>
                  </a:ext>
                </a:extLst>
              </a:tr>
              <a:tr h="936104">
                <a:tc row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標示</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精熟、基礎、待加強</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3"/>
                  </a:ext>
                </a:extLst>
              </a:tr>
              <a:tr h="864096">
                <a:tc vMerge="1">
                  <a:txBody>
                    <a:bodyPr/>
                    <a:lstStyle/>
                    <a:p>
                      <a:endParaRPr lang="zh-TW" altLang="en-US"/>
                    </a:p>
                  </a:txBody>
                  <a:tcPr/>
                </a:tc>
                <a:tc>
                  <a:txBody>
                    <a:bodyPr/>
                    <a:lstStyle/>
                    <a:p>
                      <a:pP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寫作測驗</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依據寫作測驗級分數成績得最高</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分，並作為同分比序項目順序之最後順位</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僅作為同分比序項目順序，不納入積分採計項目</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4"/>
                  </a:ext>
                </a:extLst>
              </a:tr>
              <a:tr h="541992">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依照志願順序得</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5"/>
                  </a:ext>
                </a:extLst>
              </a:tr>
              <a:tr h="541992">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（招生學校自訂項目）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6"/>
                  </a:ext>
                </a:extLst>
              </a:tr>
              <a:tr h="440333">
                <a:tc gridSpan="2">
                  <a:txBody>
                    <a:bodyPr/>
                    <a:lstStyle/>
                    <a:p>
                      <a:pPr algn="ct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總積分合計上限</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分（未含加權）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A</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與</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免試入學之比較</a:t>
            </a:r>
            <a:r>
              <a:rPr kumimoji="0" lang="en-US" altLang="zh-TW" sz="2800" b="1" dirty="0" smtClean="0">
                <a:solidFill>
                  <a:schemeClr val="bg1"/>
                </a:solidFill>
                <a:latin typeface="微軟正黑體" panose="020B0604030504040204" pitchFamily="34" charset="-120"/>
                <a:ea typeface="微軟正黑體" panose="020B0604030504040204" pitchFamily="34" charset="-120"/>
              </a:rPr>
              <a:t>(3/3)</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57</a:t>
            </a:fld>
            <a:endParaRPr lang="zh-TW" altLang="en-US"/>
          </a:p>
        </p:txBody>
      </p:sp>
    </p:spTree>
    <p:extLst>
      <p:ext uri="{BB962C8B-B14F-4D97-AF65-F5344CB8AC3E}">
        <p14:creationId xmlns:p14="http://schemas.microsoft.com/office/powerpoint/2010/main" val="4090357412"/>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874747"/>
            <a:ext cx="8229600" cy="4349079"/>
          </a:xfrm>
        </p:spPr>
        <p:txBody>
          <a:bodyPr/>
          <a:lstStyle/>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科系</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的需求較為明確，則建議可以參加五專優先免試入學，全國不分區，可選填</a:t>
            </a:r>
            <a:r>
              <a:rPr lang="en-US" altLang="zh-TW" dirty="0">
                <a:latin typeface="微軟正黑體" panose="020B0604030504040204" pitchFamily="34" charset="-120"/>
                <a:ea typeface="微軟正黑體" panose="020B0604030504040204" pitchFamily="34" charset="-120"/>
              </a:rPr>
              <a:t>30</a:t>
            </a:r>
            <a:r>
              <a:rPr lang="zh-TW" altLang="en-US" dirty="0">
                <a:latin typeface="微軟正黑體" panose="020B0604030504040204" pitchFamily="34" charset="-120"/>
                <a:ea typeface="微軟正黑體" panose="020B0604030504040204" pitchFamily="34" charset="-120"/>
              </a:rPr>
              <a:t>個志願。</a:t>
            </a:r>
            <a:endParaRPr lang="en-US" altLang="zh-TW" dirty="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學校</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的需求較為明確，則建議可以參加五專聯合免試入學，鎖定志願學校，該校所有招生科組皆可撕榜。</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7722" y="764704"/>
            <a:ext cx="1080120" cy="1350480"/>
          </a:xfrm>
          <a:prstGeom prst="rect">
            <a:avLst/>
          </a:prstGeom>
        </p:spPr>
      </p:pic>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727842" y="3394844"/>
            <a:ext cx="1080120" cy="1350480"/>
          </a:xfrm>
          <a:prstGeom prst="rect">
            <a:avLst/>
          </a:prstGeom>
        </p:spPr>
      </p:pic>
      <p:sp>
        <p:nvSpPr>
          <p:cNvPr id="7" name="矩形 6"/>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Q</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：五專招生管道該如何選擇？</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58</a:t>
            </a:fld>
            <a:endParaRPr lang="zh-TW" altLang="en-US"/>
          </a:p>
        </p:txBody>
      </p:sp>
    </p:spTree>
    <p:extLst>
      <p:ext uri="{BB962C8B-B14F-4D97-AF65-F5344CB8AC3E}">
        <p14:creationId xmlns:p14="http://schemas.microsoft.com/office/powerpoint/2010/main" val="1097968798"/>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伍</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282590" y="2983111"/>
            <a:ext cx="5109091" cy="830997"/>
          </a:xfrm>
          <a:prstGeom prst="rect">
            <a:avLst/>
          </a:prstGeom>
        </p:spPr>
        <p:txBody>
          <a:bodyPr wrap="none">
            <a:spAutoFit/>
          </a:bodyPr>
          <a:lstStyle/>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其他五專招生管道</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3501336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群組 48"/>
          <p:cNvGrpSpPr/>
          <p:nvPr/>
        </p:nvGrpSpPr>
        <p:grpSpPr>
          <a:xfrm>
            <a:off x="5724128" y="889058"/>
            <a:ext cx="3171124" cy="4559503"/>
            <a:chOff x="6400379" y="999743"/>
            <a:chExt cx="3171124" cy="4559503"/>
          </a:xfrm>
        </p:grpSpPr>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7188">
              <a:off x="6400379" y="999743"/>
              <a:ext cx="3171124" cy="4559503"/>
            </a:xfrm>
            <a:prstGeom prst="rect">
              <a:avLst/>
            </a:prstGeom>
          </p:spPr>
        </p:pic>
        <p:sp>
          <p:nvSpPr>
            <p:cNvPr id="23" name="矩形 22"/>
            <p:cNvSpPr/>
            <p:nvPr/>
          </p:nvSpPr>
          <p:spPr bwMode="auto">
            <a:xfrm rot="20983730">
              <a:off x="7221673" y="1373468"/>
              <a:ext cx="1456700" cy="674081"/>
            </a:xfrm>
            <a:prstGeom prst="rect">
              <a:avLst/>
            </a:prstGeom>
            <a:solidFill>
              <a:schemeClr val="bg1">
                <a:lumMod val="95000"/>
              </a:schemeClr>
            </a:solidFill>
            <a:ln w="9525">
              <a:noFill/>
              <a:round/>
              <a:headEnd/>
              <a:tailEnd type="triangle" w="med" len="med"/>
            </a:ln>
          </p:spPr>
          <p:txBody>
            <a:bodyPr rtlCol="0" anchor="ct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就</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業</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門</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票</a:t>
              </a:r>
            </a:p>
          </p:txBody>
        </p:sp>
      </p:grpSp>
      <p:grpSp>
        <p:nvGrpSpPr>
          <p:cNvPr id="45" name="群組 44"/>
          <p:cNvGrpSpPr/>
          <p:nvPr/>
        </p:nvGrpSpPr>
        <p:grpSpPr>
          <a:xfrm>
            <a:off x="6146755" y="5561884"/>
            <a:ext cx="2325871" cy="939502"/>
            <a:chOff x="6787088" y="5441065"/>
            <a:chExt cx="2325871" cy="1375709"/>
          </a:xfrm>
        </p:grpSpPr>
        <p:pic>
          <p:nvPicPr>
            <p:cNvPr id="34" name="圖片 33"/>
            <p:cNvPicPr>
              <a:picLocks noChangeAspect="1"/>
            </p:cNvPicPr>
            <p:nvPr/>
          </p:nvPicPr>
          <p:blipFill rotWithShape="1">
            <a:blip r:embed="rId4">
              <a:extLst>
                <a:ext uri="{28A0092B-C50C-407E-A947-70E740481C1C}">
                  <a14:useLocalDpi xmlns:a14="http://schemas.microsoft.com/office/drawing/2010/main" val="0"/>
                </a:ext>
              </a:extLst>
            </a:blip>
            <a:srcRect t="20464" b="20388"/>
            <a:stretch/>
          </p:blipFill>
          <p:spPr>
            <a:xfrm>
              <a:off x="6787088" y="5441065"/>
              <a:ext cx="2325871" cy="1375709"/>
            </a:xfrm>
            <a:prstGeom prst="rect">
              <a:avLst/>
            </a:prstGeom>
          </p:spPr>
        </p:pic>
        <p:sp>
          <p:nvSpPr>
            <p:cNvPr id="44" name="文字方塊 43"/>
            <p:cNvSpPr txBox="1"/>
            <p:nvPr/>
          </p:nvSpPr>
          <p:spPr>
            <a:xfrm>
              <a:off x="7013919" y="5790913"/>
              <a:ext cx="1872208" cy="676014"/>
            </a:xfrm>
            <a:prstGeom prst="rect">
              <a:avLst/>
            </a:prstGeom>
            <a:noFill/>
          </p:spPr>
          <p:txBody>
            <a:bodyPr wrap="square" rtlCol="0">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畢業即就業</a:t>
              </a:r>
            </a:p>
          </p:txBody>
        </p:sp>
      </p:grpSp>
      <p:pic>
        <p:nvPicPr>
          <p:cNvPr id="21" name="圖片 20"/>
          <p:cNvPicPr>
            <a:picLocks noChangeAspect="1"/>
          </p:cNvPicPr>
          <p:nvPr/>
        </p:nvPicPr>
        <p:blipFill rotWithShape="1">
          <a:blip r:embed="rId5">
            <a:extLst>
              <a:ext uri="{28A0092B-C50C-407E-A947-70E740481C1C}">
                <a14:useLocalDpi xmlns:a14="http://schemas.microsoft.com/office/drawing/2010/main" val="0"/>
              </a:ext>
            </a:extLst>
          </a:blip>
          <a:srcRect t="2" b="3480"/>
          <a:stretch/>
        </p:blipFill>
        <p:spPr>
          <a:xfrm>
            <a:off x="3461843" y="2291120"/>
            <a:ext cx="1969298" cy="1835944"/>
          </a:xfrm>
          <a:prstGeom prst="rect">
            <a:avLst/>
          </a:prstGeom>
        </p:spPr>
      </p:pic>
      <p:pic>
        <p:nvPicPr>
          <p:cNvPr id="25" name="圖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1852" y="2580700"/>
            <a:ext cx="2432476" cy="2432476"/>
          </a:xfrm>
          <a:prstGeom prst="rect">
            <a:avLst/>
          </a:prstGeom>
        </p:spPr>
      </p:pic>
      <p:sp>
        <p:nvSpPr>
          <p:cNvPr id="2" name="文字方塊 1"/>
          <p:cNvSpPr txBox="1"/>
          <p:nvPr/>
        </p:nvSpPr>
        <p:spPr>
          <a:xfrm>
            <a:off x="3461843" y="4102389"/>
            <a:ext cx="1969298" cy="369332"/>
          </a:xfrm>
          <a:prstGeom prst="rect">
            <a:avLst/>
          </a:prstGeom>
          <a:noFill/>
        </p:spPr>
        <p:txBody>
          <a:bodyPr wrap="square" rtlCol="0">
            <a:spAutoFit/>
          </a:bodyPr>
          <a:lstStyle/>
          <a:p>
            <a:pPr algn="ct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取得專業證照</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圓角矩形圖說文字 3"/>
          <p:cNvSpPr/>
          <p:nvPr/>
        </p:nvSpPr>
        <p:spPr bwMode="auto">
          <a:xfrm>
            <a:off x="1858915" y="1334782"/>
            <a:ext cx="1482628" cy="855917"/>
          </a:xfrm>
          <a:prstGeom prst="wedgeRoundRectCallout">
            <a:avLst>
              <a:gd name="adj1" fmla="val 39218"/>
              <a:gd name="adj2" fmla="val 82180"/>
              <a:gd name="adj3"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0" name="文字方塊 59"/>
          <p:cNvSpPr txBox="1"/>
          <p:nvPr/>
        </p:nvSpPr>
        <p:spPr>
          <a:xfrm>
            <a:off x="1452174" y="1438741"/>
            <a:ext cx="2304256" cy="584775"/>
          </a:xfrm>
          <a:prstGeom prst="rect">
            <a:avLst/>
          </a:prstGeom>
          <a:noFill/>
        </p:spPr>
        <p:txBody>
          <a:bodyPr wrap="square" rtlCol="0">
            <a:spAutoFit/>
          </a:bodyPr>
          <a:lstStyle/>
          <a:p>
            <a:pPr algn="ct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護理科</a:t>
            </a:r>
          </a:p>
        </p:txBody>
      </p:sp>
      <p:sp>
        <p:nvSpPr>
          <p:cNvPr id="62" name="圓角矩形圖說文字 61"/>
          <p:cNvSpPr/>
          <p:nvPr/>
        </p:nvSpPr>
        <p:spPr bwMode="auto">
          <a:xfrm>
            <a:off x="591656" y="2473118"/>
            <a:ext cx="1990409" cy="1012208"/>
          </a:xfrm>
          <a:prstGeom prst="wedgeRoundRectCallout">
            <a:avLst>
              <a:gd name="adj1" fmla="val 63720"/>
              <a:gd name="adj2" fmla="val 28764"/>
              <a:gd name="adj3" fmla="val 1666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3" name="文字方塊 62"/>
          <p:cNvSpPr txBox="1"/>
          <p:nvPr/>
        </p:nvSpPr>
        <p:spPr>
          <a:xfrm>
            <a:off x="447640" y="2473117"/>
            <a:ext cx="2304256" cy="954107"/>
          </a:xfrm>
          <a:prstGeom prst="rect">
            <a:avLst/>
          </a:prstGeom>
          <a:noFill/>
        </p:spPr>
        <p:txBody>
          <a:bodyPr wrap="square" rtlCol="0">
            <a:spAutoFit/>
          </a:bodyPr>
          <a:lstStyle/>
          <a:p>
            <a:pPr algn="ct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物理治療科</a:t>
            </a:r>
            <a:endParaRPr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復健科</a:t>
            </a:r>
            <a:r>
              <a:rPr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5" name="圓角矩形圖說文字 64"/>
          <p:cNvSpPr/>
          <p:nvPr/>
        </p:nvSpPr>
        <p:spPr bwMode="auto">
          <a:xfrm>
            <a:off x="1043609" y="4021000"/>
            <a:ext cx="1975748" cy="855917"/>
          </a:xfrm>
          <a:prstGeom prst="wedgeRoundRectCallout">
            <a:avLst>
              <a:gd name="adj1" fmla="val 66256"/>
              <a:gd name="adj2" fmla="val -38709"/>
              <a:gd name="adj3"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6" name="文字方塊 65"/>
          <p:cNvSpPr txBox="1"/>
          <p:nvPr/>
        </p:nvSpPr>
        <p:spPr>
          <a:xfrm>
            <a:off x="895088" y="4187348"/>
            <a:ext cx="2304256" cy="523220"/>
          </a:xfrm>
          <a:prstGeom prst="rect">
            <a:avLst/>
          </a:prstGeom>
          <a:noFill/>
        </p:spPr>
        <p:txBody>
          <a:bodyPr wrap="square" rtlCol="0">
            <a:spAutoFit/>
          </a:bodyPr>
          <a:lstStyle/>
          <a:p>
            <a:pPr algn="ct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食品營養科</a:t>
            </a:r>
            <a:endPar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7" name="圓角矩形圖說文字 66"/>
          <p:cNvSpPr/>
          <p:nvPr/>
        </p:nvSpPr>
        <p:spPr bwMode="auto">
          <a:xfrm>
            <a:off x="2011956" y="5237481"/>
            <a:ext cx="1897515" cy="855917"/>
          </a:xfrm>
          <a:prstGeom prst="wedgeRoundRectCallout">
            <a:avLst>
              <a:gd name="adj1" fmla="val 33284"/>
              <a:gd name="adj2" fmla="val -96342"/>
              <a:gd name="adj3" fmla="val 16667"/>
            </a:avLst>
          </a:prstGeom>
          <a:gradFill flip="none" rotWithShape="1">
            <a:gsLst>
              <a:gs pos="0">
                <a:srgbClr val="0091C4">
                  <a:shade val="30000"/>
                  <a:satMod val="115000"/>
                </a:srgbClr>
              </a:gs>
              <a:gs pos="50000">
                <a:srgbClr val="0091C4">
                  <a:shade val="67500"/>
                  <a:satMod val="115000"/>
                </a:srgbClr>
              </a:gs>
              <a:gs pos="100000">
                <a:srgbClr val="0091C4">
                  <a:shade val="100000"/>
                  <a:satMod val="115000"/>
                </a:srgbClr>
              </a:gs>
            </a:gsLst>
            <a:lin ang="54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8" name="文字方塊 67"/>
          <p:cNvSpPr txBox="1"/>
          <p:nvPr/>
        </p:nvSpPr>
        <p:spPr>
          <a:xfrm>
            <a:off x="1785203" y="5395168"/>
            <a:ext cx="2304256" cy="523220"/>
          </a:xfrm>
          <a:prstGeom prst="rect">
            <a:avLst/>
          </a:prstGeom>
          <a:noFill/>
        </p:spPr>
        <p:txBody>
          <a:bodyPr wrap="square" rtlCol="0">
            <a:spAutoFit/>
          </a:bodyPr>
          <a:lstStyle/>
          <a:p>
            <a:pPr algn="ct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視光科</a:t>
            </a:r>
            <a:endPar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9" name="矩形 68"/>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35E02930-21AB-4DEA-8935-0C3D02CCBCBE}" type="slidenum">
              <a:rPr lang="zh-TW" altLang="en-US" smtClean="0"/>
              <a:pPr>
                <a:defRPr/>
              </a:pPr>
              <a:t>6</a:t>
            </a:fld>
            <a:endParaRPr lang="zh-TW" altLang="en-US"/>
          </a:p>
        </p:txBody>
      </p:sp>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內容版面配置區 2"/>
          <p:cNvSpPr>
            <a:spLocks noGrp="1"/>
          </p:cNvSpPr>
          <p:nvPr>
            <p:ph idx="1"/>
          </p:nvPr>
        </p:nvSpPr>
        <p:spPr/>
        <p:txBody>
          <a:bodyPr/>
          <a:lstStyle/>
          <a:p>
            <a:pPr algn="just" eaLnBrk="1" hangingPunct="1">
              <a:spcBef>
                <a:spcPts val="1200"/>
              </a:spcBef>
            </a:pPr>
            <a:r>
              <a:rPr lang="zh-TW" altLang="en-US" sz="2800" dirty="0">
                <a:ea typeface="微軟正黑體" panose="020B0604030504040204" pitchFamily="34" charset="-120"/>
              </a:rPr>
              <a:t>經</a:t>
            </a:r>
            <a:r>
              <a:rPr lang="zh-TW" altLang="en-US" sz="2800" b="1" dirty="0">
                <a:ea typeface="微軟正黑體" panose="020B0604030504040204" pitchFamily="34" charset="-120"/>
              </a:rPr>
              <a:t>五專優先免試入學</a:t>
            </a:r>
            <a:r>
              <a:rPr lang="zh-TW" altLang="en-US" sz="2800" dirty="0">
                <a:ea typeface="微軟正黑體" panose="020B0604030504040204" pitchFamily="34" charset="-120"/>
              </a:rPr>
              <a:t>及各區</a:t>
            </a:r>
            <a:r>
              <a:rPr lang="zh-TW" altLang="en-US" sz="2800" b="1" dirty="0">
                <a:ea typeface="微軟正黑體" panose="020B0604030504040204" pitchFamily="34" charset="-120"/>
              </a:rPr>
              <a:t>五專聯合免試入學</a:t>
            </a:r>
            <a:r>
              <a:rPr lang="zh-TW" altLang="en-US" sz="2800" dirty="0">
                <a:ea typeface="微軟正黑體" panose="020B0604030504040204" pitchFamily="34" charset="-120"/>
              </a:rPr>
              <a:t>招生後，仍有招生名額之五專招生學校得經教育部核准辦理續招，分發作業由五專續招學校自行訂定之招生規定辦理。</a:t>
            </a:r>
            <a:endParaRPr lang="en-US" altLang="zh-TW" sz="2800" dirty="0">
              <a:ea typeface="微軟正黑體" panose="020B0604030504040204" pitchFamily="34" charset="-120"/>
            </a:endParaRPr>
          </a:p>
          <a:p>
            <a:pPr algn="just" eaLnBrk="1" hangingPunct="1">
              <a:spcBef>
                <a:spcPts val="1200"/>
              </a:spcBef>
            </a:pPr>
            <a:r>
              <a:rPr lang="zh-TW" altLang="en-US" sz="2800" dirty="0">
                <a:ea typeface="微軟正黑體" panose="020B0604030504040204" pitchFamily="34" charset="-120"/>
              </a:rPr>
              <a:t>各校辦理五專免試續招時間，自</a:t>
            </a:r>
            <a:r>
              <a:rPr lang="en-US" altLang="zh-TW" sz="2800" dirty="0" smtClean="0">
                <a:solidFill>
                  <a:srgbClr val="FF0000"/>
                </a:solidFill>
                <a:ea typeface="微軟正黑體" panose="020B0604030504040204" pitchFamily="34" charset="-120"/>
              </a:rPr>
              <a:t>110</a:t>
            </a:r>
            <a:r>
              <a:rPr lang="zh-TW" altLang="en-US" sz="2800" dirty="0" smtClean="0">
                <a:solidFill>
                  <a:srgbClr val="FF0000"/>
                </a:solidFill>
                <a:ea typeface="微軟正黑體" panose="020B0604030504040204" pitchFamily="34" charset="-120"/>
              </a:rPr>
              <a:t>年</a:t>
            </a:r>
            <a:r>
              <a:rPr lang="en-US" altLang="zh-TW" sz="2800" dirty="0">
                <a:solidFill>
                  <a:srgbClr val="FF0000"/>
                </a:solidFill>
                <a:ea typeface="微軟正黑體" panose="020B0604030504040204" pitchFamily="34" charset="-120"/>
              </a:rPr>
              <a:t>7</a:t>
            </a:r>
            <a:r>
              <a:rPr lang="zh-TW" altLang="en-US" sz="2800" dirty="0">
                <a:solidFill>
                  <a:srgbClr val="FF0000"/>
                </a:solidFill>
                <a:ea typeface="微軟正黑體" panose="020B0604030504040204" pitchFamily="34" charset="-120"/>
              </a:rPr>
              <a:t>月</a:t>
            </a:r>
            <a:r>
              <a:rPr lang="en-US" altLang="zh-TW" sz="2800" dirty="0" smtClean="0">
                <a:solidFill>
                  <a:srgbClr val="FF0000"/>
                </a:solidFill>
                <a:ea typeface="微軟正黑體" panose="020B0604030504040204" pitchFamily="34" charset="-120"/>
              </a:rPr>
              <a:t>13</a:t>
            </a:r>
            <a:r>
              <a:rPr lang="zh-TW" altLang="en-US" sz="2800" dirty="0" smtClean="0">
                <a:solidFill>
                  <a:srgbClr val="FF0000"/>
                </a:solidFill>
                <a:ea typeface="微軟正黑體" panose="020B0604030504040204" pitchFamily="34" charset="-120"/>
              </a:rPr>
              <a:t>日</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星期二</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起</a:t>
            </a:r>
            <a:r>
              <a:rPr lang="zh-TW" altLang="en-US" sz="2800" dirty="0">
                <a:ea typeface="微軟正黑體" panose="020B0604030504040204" pitchFamily="34" charset="-120"/>
              </a:rPr>
              <a:t>開始辦理，有意報名者可至</a:t>
            </a:r>
            <a:r>
              <a:rPr lang="zh-TW" altLang="en-US" sz="2800" dirty="0">
                <a:solidFill>
                  <a:srgbClr val="0000FF"/>
                </a:solidFill>
                <a:ea typeface="微軟正黑體" panose="020B0604030504040204" pitchFamily="34" charset="-120"/>
              </a:rPr>
              <a:t>技專校院招生策略委員會</a:t>
            </a:r>
            <a:r>
              <a:rPr lang="zh-TW" altLang="en-US" sz="2800" dirty="0">
                <a:ea typeface="微軟正黑體" panose="020B0604030504040204" pitchFamily="34" charset="-120"/>
              </a:rPr>
              <a:t>網站</a:t>
            </a:r>
            <a:r>
              <a:rPr lang="zh-TW" altLang="en-US" sz="1800" dirty="0">
                <a:ea typeface="微軟正黑體" panose="020B0604030504040204" pitchFamily="34" charset="-120"/>
              </a:rPr>
              <a:t>（</a:t>
            </a:r>
            <a:r>
              <a:rPr lang="en-US" altLang="zh-TW" sz="1800" dirty="0">
                <a:ea typeface="微軟正黑體" panose="020B0604030504040204" pitchFamily="34" charset="-120"/>
                <a:hlinkClick r:id="rId2"/>
              </a:rPr>
              <a:t>http://www.techadmi.edu.tw</a:t>
            </a:r>
            <a:r>
              <a:rPr lang="zh-TW" altLang="en-US" sz="1800" dirty="0">
                <a:ea typeface="微軟正黑體" panose="020B0604030504040204" pitchFamily="34" charset="-120"/>
              </a:rPr>
              <a:t>）</a:t>
            </a:r>
            <a:r>
              <a:rPr lang="zh-TW" altLang="en-US" sz="2800" dirty="0">
                <a:ea typeface="微軟正黑體" panose="020B0604030504040204" pitchFamily="34" charset="-120"/>
              </a:rPr>
              <a:t>查詢招生學校科組名額等資訊。</a:t>
            </a: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伍</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、其他五專招生管道</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五專免試續招</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60</a:t>
            </a:fld>
            <a:endParaRPr lang="zh-TW" altLang="en-US"/>
          </a:p>
        </p:txBody>
      </p:sp>
    </p:spTree>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內容版面配置區 2"/>
          <p:cNvSpPr>
            <a:spLocks noGrp="1"/>
          </p:cNvSpPr>
          <p:nvPr>
            <p:ph idx="1"/>
          </p:nvPr>
        </p:nvSpPr>
        <p:spPr>
          <a:xfrm>
            <a:off x="457200" y="836712"/>
            <a:ext cx="8363272" cy="4565103"/>
          </a:xfrm>
        </p:spPr>
        <p:txBody>
          <a:bodyPr/>
          <a:lstStyle/>
          <a:p>
            <a:pPr algn="just" eaLnBrk="1" hangingPunct="1">
              <a:spcBef>
                <a:spcPts val="1200"/>
              </a:spcBef>
            </a:pPr>
            <a:r>
              <a:rPr lang="zh-TW" altLang="en-US" sz="2800" dirty="0">
                <a:ea typeface="微軟正黑體" panose="020B0604030504040204" pitchFamily="34" charset="-120"/>
              </a:rPr>
              <a:t>七年一貫制為特殊的藝術類科教育學制，學生修業期間</a:t>
            </a:r>
            <a:r>
              <a:rPr lang="zh-TW" altLang="en-US" sz="2800" dirty="0">
                <a:solidFill>
                  <a:srgbClr val="0000FF"/>
                </a:solidFill>
                <a:ea typeface="微軟正黑體" panose="020B0604030504040204" pitchFamily="34" charset="-120"/>
              </a:rPr>
              <a:t>前</a:t>
            </a:r>
            <a:r>
              <a:rPr lang="en-US" altLang="zh-TW" sz="2800" dirty="0">
                <a:solidFill>
                  <a:srgbClr val="0000FF"/>
                </a:solidFill>
                <a:ea typeface="微軟正黑體" panose="020B0604030504040204" pitchFamily="34" charset="-120"/>
              </a:rPr>
              <a:t>5</a:t>
            </a:r>
            <a:r>
              <a:rPr lang="zh-TW" altLang="en-US" sz="2800" dirty="0">
                <a:solidFill>
                  <a:srgbClr val="0000FF"/>
                </a:solidFill>
                <a:ea typeface="微軟正黑體" panose="020B0604030504040204" pitchFamily="34" charset="-120"/>
              </a:rPr>
              <a:t>年視同五專生</a:t>
            </a:r>
            <a:r>
              <a:rPr lang="zh-TW" altLang="en-US" sz="2800" dirty="0">
                <a:ea typeface="微軟正黑體" panose="020B0604030504040204" pitchFamily="34" charset="-120"/>
              </a:rPr>
              <a:t>，五年級在校生成績及格者，應參加公開升級甄試；通過甄試者得直升並繼續後</a:t>
            </a:r>
            <a:r>
              <a:rPr lang="en-US" altLang="zh-TW" sz="2800" dirty="0">
                <a:ea typeface="微軟正黑體" panose="020B0604030504040204" pitchFamily="34" charset="-120"/>
              </a:rPr>
              <a:t>2</a:t>
            </a:r>
            <a:r>
              <a:rPr lang="zh-TW" altLang="en-US" sz="2800" dirty="0">
                <a:ea typeface="微軟正黑體" panose="020B0604030504040204" pitchFamily="34" charset="-120"/>
              </a:rPr>
              <a:t>年大學部</a:t>
            </a:r>
            <a:r>
              <a:rPr lang="en-US" altLang="zh-TW" sz="2800" dirty="0">
                <a:ea typeface="微軟正黑體" panose="020B0604030504040204" pitchFamily="34" charset="-120"/>
              </a:rPr>
              <a:t>(</a:t>
            </a:r>
            <a:r>
              <a:rPr lang="zh-TW" altLang="en-US" sz="2800" dirty="0">
                <a:ea typeface="微軟正黑體" panose="020B0604030504040204" pitchFamily="34" charset="-120"/>
              </a:rPr>
              <a:t>二技</a:t>
            </a:r>
            <a:r>
              <a:rPr lang="en-US" altLang="zh-TW" sz="2800" dirty="0">
                <a:ea typeface="微軟正黑體" panose="020B0604030504040204" pitchFamily="34" charset="-120"/>
              </a:rPr>
              <a:t>)</a:t>
            </a:r>
            <a:r>
              <a:rPr lang="zh-TW" altLang="en-US" sz="2800" dirty="0" smtClean="0">
                <a:ea typeface="微軟正黑體" panose="020B0604030504040204" pitchFamily="34" charset="-120"/>
              </a:rPr>
              <a:t>學業。</a:t>
            </a:r>
            <a:endParaRPr lang="en-US" altLang="zh-TW" sz="2800" dirty="0">
              <a:ea typeface="微軟正黑體" panose="020B0604030504040204" pitchFamily="34" charset="-120"/>
            </a:endParaRPr>
          </a:p>
          <a:p>
            <a:pPr algn="just" eaLnBrk="1" hangingPunct="1">
              <a:spcBef>
                <a:spcPts val="1200"/>
              </a:spcBef>
            </a:pPr>
            <a:r>
              <a:rPr lang="zh-TW" altLang="en-US" sz="2800" dirty="0">
                <a:ea typeface="微軟正黑體" panose="020B0604030504040204" pitchFamily="34" charset="-120"/>
              </a:rPr>
              <a:t>未參加或未通過升級甄試者，由學校視其修業情形，發給修業證明或五專副學士學位證書</a:t>
            </a:r>
            <a:endParaRPr lang="en-US" altLang="zh-TW" sz="2800" dirty="0">
              <a:ea typeface="微軟正黑體" panose="020B0604030504040204" pitchFamily="34" charset="-120"/>
            </a:endParaRPr>
          </a:p>
          <a:p>
            <a:pPr algn="just" eaLnBrk="1" hangingPunct="1">
              <a:spcBef>
                <a:spcPts val="1200"/>
              </a:spcBef>
            </a:pPr>
            <a:r>
              <a:rPr lang="zh-TW" altLang="en-US" sz="2800" dirty="0">
                <a:ea typeface="微軟正黑體" panose="020B0604030504040204" pitchFamily="34" charset="-120"/>
              </a:rPr>
              <a:t>學生完成七年一貫制學業，成績及格者，授予藝術學</a:t>
            </a:r>
            <a:r>
              <a:rPr lang="zh-TW" altLang="en-US" sz="2800" b="1" dirty="0">
                <a:ea typeface="微軟正黑體" panose="020B0604030504040204" pitchFamily="34" charset="-120"/>
              </a:rPr>
              <a:t>學士學位</a:t>
            </a:r>
            <a:r>
              <a:rPr lang="zh-TW" altLang="en-US" sz="2800" dirty="0" smtClean="0">
                <a:ea typeface="微軟正黑體" panose="020B0604030504040204" pitchFamily="34" charset="-120"/>
              </a:rPr>
              <a:t>。</a:t>
            </a:r>
            <a:endParaRPr lang="en-US" altLang="zh-TW" sz="2800" dirty="0" smtClean="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伍</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、其他五專招生管道</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特</a:t>
            </a:r>
            <a:r>
              <a:rPr kumimoji="0"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色</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招生甄選入學</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七年一貫制</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61</a:t>
            </a:fld>
            <a:endParaRPr lang="zh-TW" altLang="en-US"/>
          </a:p>
        </p:txBody>
      </p:sp>
    </p:spTree>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337283717"/>
              </p:ext>
            </p:extLst>
          </p:nvPr>
        </p:nvGraphicFramePr>
        <p:xfrm>
          <a:off x="457200" y="1402379"/>
          <a:ext cx="8229600" cy="4939325"/>
        </p:xfrm>
        <a:graphic>
          <a:graphicData uri="http://schemas.openxmlformats.org/drawingml/2006/table">
            <a:tbl>
              <a:tblPr firstRow="1" bandRow="1">
                <a:tableStyleId>{5940675A-B579-460E-94D1-54222C63F5DA}</a:tableStyleId>
              </a:tblPr>
              <a:tblGrid>
                <a:gridCol w="1810544">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3189818104"/>
                    </a:ext>
                  </a:extLst>
                </a:gridCol>
                <a:gridCol w="3898776">
                  <a:extLst>
                    <a:ext uri="{9D8B030D-6E8A-4147-A177-3AD203B41FA5}">
                      <a16:colId xmlns:a16="http://schemas.microsoft.com/office/drawing/2014/main" xmlns="" val="20002"/>
                    </a:ext>
                  </a:extLst>
                </a:gridCol>
              </a:tblGrid>
              <a:tr h="57915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招生系別</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名額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辦理日程</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813307">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台南應用科技大學</a:t>
                      </a:r>
                    </a:p>
                  </a:txBody>
                  <a:tcPr marT="45723" marB="45723">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美術系</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756000" indent="0" algn="l">
                        <a:spcBef>
                          <a:spcPts val="600"/>
                        </a:spcBef>
                      </a:pP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報到：</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13307">
                <a:tc vMerge="1">
                  <a:txBody>
                    <a:bodyPr/>
                    <a:lstStyle/>
                    <a:p>
                      <a:endParaRPr lang="zh-TW" altLang="en-US" sz="3200" dirty="0"/>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音樂系</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65</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813307">
                <a:tc vMerge="1">
                  <a:txBody>
                    <a:bodyPr/>
                    <a:lstStyle/>
                    <a:p>
                      <a:endParaRPr lang="zh-TW" altLang="en-US" sz="3200" dirty="0"/>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舞蹈系</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45</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66870">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東方設計大學</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zh-TW" altLang="en-US" sz="3000" spc="-500" baseline="0" dirty="0">
                          <a:latin typeface="Times New Roman" panose="02020603050405020304" pitchFamily="18" charset="0"/>
                          <a:ea typeface="微軟正黑體" panose="020B0604030504040204" pitchFamily="34" charset="-120"/>
                          <a:cs typeface="Times New Roman" panose="02020603050405020304" pitchFamily="18" charset="0"/>
                        </a:rPr>
                        <a:t>美術工藝系</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美術專長</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280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15</a:t>
                      </a:r>
                      <a:endPar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756000" indent="0" algn="l">
                        <a:spcBef>
                          <a:spcPts val="600"/>
                        </a:spcBef>
                      </a:pP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31</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報到：</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17" y="2708920"/>
            <a:ext cx="1867076" cy="2144470"/>
          </a:xfrm>
          <a:prstGeom prst="rect">
            <a:avLst/>
          </a:prstGeom>
        </p:spPr>
      </p:pic>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伍</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、其他五專招生管道</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特</a:t>
            </a:r>
            <a:r>
              <a:rPr kumimoji="0" lang="zh-TW" altLang="en-US" sz="2000" b="1" dirty="0" smtClean="0">
                <a:solidFill>
                  <a:schemeClr val="bg1"/>
                </a:solidFill>
                <a:latin typeface="微軟正黑體" panose="020B0604030504040204" pitchFamily="34" charset="-120"/>
                <a:ea typeface="微軟正黑體" panose="020B0604030504040204" pitchFamily="34" charset="-120"/>
              </a:rPr>
              <a:t>色</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招生甄選入學</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七年一貫制</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8" name="矩形 7"/>
          <p:cNvSpPr/>
          <p:nvPr/>
        </p:nvSpPr>
        <p:spPr>
          <a:xfrm>
            <a:off x="863388" y="804445"/>
            <a:ext cx="7735090" cy="492443"/>
          </a:xfrm>
          <a:prstGeom prst="rect">
            <a:avLst/>
          </a:prstGeom>
        </p:spPr>
        <p:txBody>
          <a:bodyPr wrap="square">
            <a:spAutoFit/>
          </a:bodyPr>
          <a:lstStyle/>
          <a:p>
            <a:pPr algn="just">
              <a:defRPr/>
            </a:pPr>
            <a:r>
              <a:rPr lang="zh-TW" altLang="en-US" sz="2600" b="1" dirty="0" smtClean="0">
                <a:solidFill>
                  <a:srgbClr val="621333"/>
                </a:solidFill>
                <a:latin typeface="微軟正黑體" panose="020B0604030504040204" pitchFamily="34" charset="-120"/>
                <a:ea typeface="微軟正黑體" panose="020B0604030504040204" pitchFamily="34" charset="-120"/>
              </a:rPr>
              <a:t>招生學校、名額、考試科目</a:t>
            </a:r>
            <a:endParaRPr kumimoji="0" lang="zh-TW" altLang="en-US" sz="2000" b="1" i="0" u="none" strike="noStrike" kern="1200" cap="none" spc="0" normalizeH="0" baseline="0" noProof="0" dirty="0">
              <a:ln>
                <a:noFill/>
              </a:ln>
              <a:solidFill>
                <a:srgbClr val="621333"/>
              </a:solidFill>
              <a:effectLst/>
              <a:uLnTx/>
              <a:uFillTx/>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361074" y="897308"/>
            <a:ext cx="413451" cy="421354"/>
            <a:chOff x="367841" y="2529742"/>
            <a:chExt cx="2107445" cy="2147728"/>
          </a:xfrm>
        </p:grpSpPr>
        <p:sp>
          <p:nvSpPr>
            <p:cNvPr id="10" name="矩形 9"/>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757994" y="2529742"/>
              <a:ext cx="1717292" cy="1717292"/>
            </a:xfrm>
            <a:prstGeom prst="rect">
              <a:avLst/>
            </a:prstGeom>
            <a:gradFill flip="none" rotWithShape="1">
              <a:gsLst>
                <a:gs pos="42000">
                  <a:srgbClr val="5C002E"/>
                </a:gs>
                <a:gs pos="75000">
                  <a:srgbClr val="8C0046"/>
                </a:gs>
                <a:gs pos="100000">
                  <a:srgbClr val="BC005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gr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62</a:t>
            </a:fld>
            <a:endParaRPr lang="zh-TW" altLang="en-US"/>
          </a:p>
        </p:txBody>
      </p:sp>
    </p:spTree>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93044824"/>
              </p:ext>
            </p:extLst>
          </p:nvPr>
        </p:nvGraphicFramePr>
        <p:xfrm>
          <a:off x="395536" y="764704"/>
          <a:ext cx="8229600" cy="2834374"/>
        </p:xfrm>
        <a:graphic>
          <a:graphicData uri="http://schemas.openxmlformats.org/drawingml/2006/table">
            <a:tbl>
              <a:tblPr firstRow="1" bandRow="1">
                <a:tableStyleId>{F2DE63D5-997A-4646-A377-4702673A728D}</a:tableStyleId>
              </a:tblPr>
              <a:tblGrid>
                <a:gridCol w="2592288">
                  <a:extLst>
                    <a:ext uri="{9D8B030D-6E8A-4147-A177-3AD203B41FA5}">
                      <a16:colId xmlns:a16="http://schemas.microsoft.com/office/drawing/2014/main" xmlns="" val="20000"/>
                    </a:ext>
                  </a:extLst>
                </a:gridCol>
                <a:gridCol w="5637312">
                  <a:extLst>
                    <a:ext uri="{9D8B030D-6E8A-4147-A177-3AD203B41FA5}">
                      <a16:colId xmlns:a16="http://schemas.microsoft.com/office/drawing/2014/main" xmlns="" val="20001"/>
                    </a:ext>
                  </a:extLst>
                </a:gridCol>
              </a:tblGrid>
              <a:tr h="313328">
                <a:tc row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543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xmlns="" val="2001699422"/>
                  </a:ext>
                </a:extLst>
              </a:tr>
              <a:tr h="31492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100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14925">
                <a:tc>
                  <a:txBody>
                    <a:bodyPr/>
                    <a:lstStyle/>
                    <a:p>
                      <a:pPr algn="ct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簡章公告</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smtClean="0">
                          <a:latin typeface="Times New Roman" panose="02020603050405020304" pitchFamily="18" charset="0"/>
                          <a:ea typeface="微軟正黑體" panose="020B0604030504040204" pitchFamily="34" charset="-120"/>
                          <a:cs typeface="Times New Roman" panose="02020603050405020304" pitchFamily="18" charset="0"/>
                        </a:rPr>
                        <a:t>109</a:t>
                      </a: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smtClean="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smtClean="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日前</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2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1492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國文、英語、數學</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28100">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專班學生將獲得公費就學獎</a:t>
                      </a: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助</a:t>
                      </a:r>
                      <a:endParaRPr lang="en-US" altLang="zh-TW" sz="1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畢業</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後派任至慈濟各醫療院所服務五年</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12" name="矩形 11"/>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伍</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、其他五專招生管道</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其他特殊專班招生</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63</a:t>
            </a:fld>
            <a:endParaRPr lang="zh-TW" altLang="en-US"/>
          </a:p>
        </p:txBody>
      </p:sp>
      <p:graphicFrame>
        <p:nvGraphicFramePr>
          <p:cNvPr id="6" name="內容版面配置區 3"/>
          <p:cNvGraphicFramePr>
            <a:graphicFrameLocks/>
          </p:cNvGraphicFramePr>
          <p:nvPr>
            <p:extLst>
              <p:ext uri="{D42A27DB-BD31-4B8C-83A1-F6EECF244321}">
                <p14:modId xmlns:p14="http://schemas.microsoft.com/office/powerpoint/2010/main" val="963856135"/>
              </p:ext>
            </p:extLst>
          </p:nvPr>
        </p:nvGraphicFramePr>
        <p:xfrm>
          <a:off x="395536" y="3645024"/>
          <a:ext cx="8229600" cy="3102998"/>
        </p:xfrm>
        <a:graphic>
          <a:graphicData uri="http://schemas.openxmlformats.org/drawingml/2006/table">
            <a:tbl>
              <a:tblPr firstRow="1" bandRow="1">
                <a:tableStyleId>{17292A2E-F333-43FB-9621-5CBBE7FDCDCB}</a:tableStyleId>
              </a:tblPr>
              <a:tblGrid>
                <a:gridCol w="2602632">
                  <a:extLst>
                    <a:ext uri="{9D8B030D-6E8A-4147-A177-3AD203B41FA5}">
                      <a16:colId xmlns:a16="http://schemas.microsoft.com/office/drawing/2014/main" xmlns="" val="20000"/>
                    </a:ext>
                  </a:extLst>
                </a:gridCol>
                <a:gridCol w="5626968">
                  <a:extLst>
                    <a:ext uri="{9D8B030D-6E8A-4147-A177-3AD203B41FA5}">
                      <a16:colId xmlns:a16="http://schemas.microsoft.com/office/drawing/2014/main" xmlns="" val="20001"/>
                    </a:ext>
                  </a:extLst>
                </a:gridCol>
              </a:tblGrid>
              <a:tr h="864096">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馬偕醫護管理專科學校</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東部地區</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五專護理科獎助生甄選入學招生</a:t>
                      </a:r>
                    </a:p>
                  </a:txBody>
                  <a:tcPr marT="45723" marB="45723"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49814">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49814">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月中旬公告</a:t>
                      </a:r>
                    </a:p>
                  </a:txBody>
                  <a:tcPr marT="45723" marB="45723"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49814">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091294">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l"/>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在校期間由台東馬偕紀念醫院、台東基督教醫院及花蓮門諾醫院提供學雜費獎助金，畢業後在以上醫院服務，其服務年限依獎助金支領年限而定</a:t>
                      </a:r>
                    </a:p>
                  </a:txBody>
                  <a:tcPr marT="45723" marB="45723"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1996" y="1556792"/>
            <a:ext cx="8568000" cy="3672000"/>
          </a:xfrm>
          <a:prstGeom prst="rect">
            <a:avLst/>
          </a:prstGeom>
          <a:gradFill>
            <a:gsLst>
              <a:gs pos="79000">
                <a:schemeClr val="bg1"/>
              </a:gs>
              <a:gs pos="54000">
                <a:srgbClr val="FCFCFC"/>
              </a:gs>
              <a:gs pos="0">
                <a:srgbClr val="F9F9F9"/>
              </a:gs>
              <a:gs pos="100000">
                <a:schemeClr val="bg1">
                  <a:lumMod val="95000"/>
                </a:schemeClr>
              </a:gs>
            </a:gsLst>
            <a:lin ang="2700000" scaled="1"/>
          </a:gradFill>
          <a:effectLst>
            <a:outerShdw blurRad="63500" sx="102000" sy="102000" algn="ctr" rotWithShape="0">
              <a:prstClr val="black">
                <a:alpha val="40000"/>
              </a:prstClr>
            </a:outerShdw>
          </a:effectLst>
        </p:spPr>
        <p:txBody>
          <a:bodyPr wrap="square">
            <a:spAutoFit/>
          </a:bodyPr>
          <a:lstStyle/>
          <a:p>
            <a:pPr marL="12700" marR="0" lvl="1" algn="just" defTabSz="457200" rtl="0" eaLnBrk="1" fontAlgn="base" latinLnBrk="0" hangingPunct="1">
              <a:lnSpc>
                <a:spcPct val="100000"/>
              </a:lnSpc>
              <a:spcBef>
                <a:spcPts val="600"/>
              </a:spcBef>
              <a:spcAft>
                <a:spcPts val="0"/>
              </a:spcAft>
              <a:buClrTx/>
              <a:buSzTx/>
              <a:tabLst/>
              <a:defRPr/>
            </a:pPr>
            <a:endParaRPr kumimoji="0" lang="en-US" altLang="zh-TW" sz="1600" b="1" i="0" u="none" strike="noStrike" kern="1200" cap="none" spc="0" normalizeH="0" baseline="0" noProof="0" dirty="0" smtClean="0">
              <a:ln>
                <a:noFill/>
              </a:ln>
              <a:solidFill>
                <a:schemeClr val="accent2"/>
              </a:solidFill>
              <a:effectLst/>
              <a:uLnTx/>
              <a:uFillTx/>
              <a:latin typeface="Arial" panose="020B0604020202020204"/>
              <a:ea typeface="微軟正黑體" panose="020B0604030504040204" pitchFamily="34" charset="-120"/>
              <a:cs typeface="+mn-cs"/>
            </a:endParaRPr>
          </a:p>
          <a:p>
            <a:pPr marL="12700" marR="0" lvl="1" algn="just" defTabSz="457200" rtl="0" eaLnBrk="1" fontAlgn="base" latinLnBrk="0" hangingPunct="1">
              <a:lnSpc>
                <a:spcPct val="100000"/>
              </a:lnSpc>
              <a:spcBef>
                <a:spcPts val="600"/>
              </a:spcBef>
              <a:spcAft>
                <a:spcPts val="0"/>
              </a:spcAft>
              <a:buClrTx/>
              <a:buSzTx/>
              <a:tabLst/>
              <a:defRPr/>
            </a:pPr>
            <a:endParaRPr lang="en-US" altLang="zh-TW" sz="1600" b="1" dirty="0">
              <a:solidFill>
                <a:schemeClr val="accent2"/>
              </a:solidFill>
              <a:latin typeface="Arial" panose="020B0604020202020204"/>
              <a:ea typeface="微軟正黑體" panose="020B0604030504040204" pitchFamily="34" charset="-120"/>
            </a:endParaRPr>
          </a:p>
        </p:txBody>
      </p:sp>
      <p:sp>
        <p:nvSpPr>
          <p:cNvPr id="5" name="矩形 4"/>
          <p:cNvSpPr/>
          <p:nvPr/>
        </p:nvSpPr>
        <p:spPr>
          <a:xfrm>
            <a:off x="423529" y="2854183"/>
            <a:ext cx="8424935" cy="1077218"/>
          </a:xfrm>
          <a:prstGeom prst="rect">
            <a:avLst/>
          </a:prstGeom>
        </p:spPr>
        <p:txBody>
          <a:bodyPr wrap="square">
            <a:spAutoFit/>
          </a:bodyPr>
          <a:lstStyle/>
          <a:p>
            <a:pPr marL="12700" marR="0" lvl="1" indent="0" algn="ctr" defTabSz="457200" rtl="0" eaLnBrk="1" fontAlgn="base" latinLnBrk="0" hangingPunct="1">
              <a:lnSpc>
                <a:spcPct val="100000"/>
              </a:lnSpc>
              <a:spcAft>
                <a:spcPts val="0"/>
              </a:spcAft>
              <a:buClrTx/>
              <a:buSzTx/>
              <a:buFontTx/>
              <a:buNone/>
              <a:tabLst/>
              <a:defRPr/>
            </a:pPr>
            <a:r>
              <a:rPr kumimoji="0" lang="zh-TW" altLang="en-US" sz="3200" b="1" i="0" u="none" strike="noStrike" kern="1200" cap="none" spc="0" normalizeH="0" baseline="0" noProof="0" dirty="0" smtClean="0">
                <a:ln>
                  <a:noFill/>
                </a:ln>
                <a:effectLst/>
                <a:uLnTx/>
                <a:uFillTx/>
                <a:latin typeface="Arial" panose="020B0604020202020204"/>
                <a:ea typeface="微軟正黑體" panose="020B0604030504040204" pitchFamily="34" charset="-120"/>
              </a:rPr>
              <a:t>以上各項</a:t>
            </a:r>
            <a:r>
              <a:rPr kumimoji="0" lang="zh-TW" altLang="en-US" sz="3200" b="1" i="0" u="none" strike="noStrike" kern="1200" cap="none" spc="0" normalizeH="0" baseline="0" noProof="0" dirty="0" smtClean="0">
                <a:ln>
                  <a:noFill/>
                </a:ln>
                <a:solidFill>
                  <a:srgbClr val="C00000"/>
                </a:solidFill>
                <a:effectLst/>
                <a:uLnTx/>
                <a:uFillTx/>
                <a:latin typeface="Arial" panose="020B0604020202020204"/>
                <a:ea typeface="微軟正黑體" panose="020B0604030504040204" pitchFamily="34" charset="-120"/>
              </a:rPr>
              <a:t>招生日程、招生方式</a:t>
            </a:r>
            <a:endParaRPr kumimoji="0" lang="en-US" altLang="zh-TW" sz="3200" b="1" i="0" u="none" strike="noStrike" kern="1200" cap="none" spc="0" normalizeH="0" baseline="0" noProof="0" dirty="0" smtClean="0">
              <a:ln>
                <a:noFill/>
              </a:ln>
              <a:solidFill>
                <a:srgbClr val="C00000"/>
              </a:solidFill>
              <a:effectLst/>
              <a:uLnTx/>
              <a:uFillTx/>
              <a:latin typeface="Arial" panose="020B0604020202020204"/>
              <a:ea typeface="微軟正黑體" panose="020B0604030504040204" pitchFamily="34" charset="-120"/>
            </a:endParaRPr>
          </a:p>
          <a:p>
            <a:pPr marL="12700" marR="0" lvl="1" indent="0" algn="ctr" defTabSz="457200" rtl="0" eaLnBrk="1" fontAlgn="base" latinLnBrk="0" hangingPunct="1">
              <a:lnSpc>
                <a:spcPct val="100000"/>
              </a:lnSpc>
              <a:spcAft>
                <a:spcPts val="0"/>
              </a:spcAft>
              <a:buClrTx/>
              <a:buSzTx/>
              <a:buFontTx/>
              <a:buNone/>
              <a:tabLst/>
              <a:defRPr/>
            </a:pPr>
            <a:r>
              <a:rPr kumimoji="0" lang="zh-TW" altLang="en-US" sz="3200" b="1" dirty="0" smtClean="0">
                <a:latin typeface="Arial" panose="020B0604020202020204"/>
                <a:ea typeface="微軟正黑體" panose="020B0604030504040204" pitchFamily="34" charset="-120"/>
              </a:rPr>
              <a:t>如有異動，請以</a:t>
            </a:r>
            <a:r>
              <a:rPr kumimoji="0" lang="zh-TW" altLang="en-US" sz="3200" b="1" u="sng" dirty="0" smtClean="0">
                <a:solidFill>
                  <a:srgbClr val="C00000"/>
                </a:solidFill>
                <a:latin typeface="Arial" panose="020B0604020202020204"/>
                <a:ea typeface="微軟正黑體" panose="020B0604030504040204" pitchFamily="34" charset="-120"/>
              </a:rPr>
              <a:t>簡章</a:t>
            </a:r>
            <a:r>
              <a:rPr kumimoji="0" lang="zh-TW" altLang="en-US" sz="3200" b="1" dirty="0" smtClean="0">
                <a:latin typeface="Arial" panose="020B0604020202020204"/>
                <a:ea typeface="微軟正黑體" panose="020B0604030504040204" pitchFamily="34" charset="-120"/>
              </a:rPr>
              <a:t>及</a:t>
            </a:r>
            <a:r>
              <a:rPr kumimoji="0" lang="zh-TW" altLang="en-US" sz="3200" b="1" u="sng" dirty="0" smtClean="0">
                <a:solidFill>
                  <a:srgbClr val="C00000"/>
                </a:solidFill>
                <a:latin typeface="Arial" panose="020B0604020202020204"/>
                <a:ea typeface="微軟正黑體" panose="020B0604030504040204" pitchFamily="34" charset="-120"/>
              </a:rPr>
              <a:t>各招生委員會公告</a:t>
            </a:r>
            <a:r>
              <a:rPr kumimoji="0" lang="zh-TW" altLang="en-US" sz="3200" b="1" dirty="0" smtClean="0">
                <a:latin typeface="Arial" panose="020B0604020202020204"/>
                <a:ea typeface="微軟正黑體" panose="020B0604030504040204" pitchFamily="34" charset="-120"/>
              </a:rPr>
              <a:t>為準</a:t>
            </a:r>
            <a:endParaRPr kumimoji="0" lang="zh-TW" altLang="en-US" sz="3200" b="1" i="0" strike="noStrike" kern="1200" cap="none" spc="0" normalizeH="0" baseline="0" noProof="0" dirty="0">
              <a:ln>
                <a:noFill/>
              </a:ln>
              <a:effectLst/>
              <a:uLnTx/>
              <a:uFillTx/>
              <a:latin typeface="Arial" panose="020B0604020202020204"/>
              <a:ea typeface="微軟正黑體" panose="020B0604030504040204" pitchFamily="34" charset="-120"/>
            </a:endParaRPr>
          </a:p>
        </p:txBody>
      </p:sp>
      <p:sp>
        <p:nvSpPr>
          <p:cNvPr id="4" name="矩形 3"/>
          <p:cNvSpPr/>
          <p:nvPr/>
        </p:nvSpPr>
        <p:spPr>
          <a:xfrm>
            <a:off x="251520" y="1232756"/>
            <a:ext cx="2232248" cy="648072"/>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8" name="矩形 7"/>
          <p:cNvSpPr/>
          <p:nvPr/>
        </p:nvSpPr>
        <p:spPr>
          <a:xfrm>
            <a:off x="584044" y="1295182"/>
            <a:ext cx="1539684" cy="523220"/>
          </a:xfrm>
          <a:prstGeom prst="rect">
            <a:avLst/>
          </a:prstGeom>
        </p:spPr>
        <p:txBody>
          <a:bodyPr wrap="square">
            <a:spAutoFit/>
          </a:bodyPr>
          <a:lstStyle/>
          <a:p>
            <a:pPr marL="12700" marR="0" lvl="1" indent="0" algn="ctr" defTabSz="457200" rtl="0" eaLnBrk="1" fontAlgn="base" latinLnBrk="0" hangingPunct="1">
              <a:lnSpc>
                <a:spcPct val="100000"/>
              </a:lnSpc>
              <a:spcAft>
                <a:spcPts val="0"/>
              </a:spcAft>
              <a:buClrTx/>
              <a:buSzTx/>
              <a:buFontTx/>
              <a:buNone/>
              <a:tabLst/>
              <a:defRPr/>
            </a:pPr>
            <a:r>
              <a:rPr kumimoji="0" lang="zh-TW" altLang="en-US" sz="2800" b="1" i="0" strike="noStrike" kern="1200" cap="none" spc="0" normalizeH="0" baseline="0" noProof="0" dirty="0" smtClean="0">
                <a:ln>
                  <a:noFill/>
                </a:ln>
                <a:solidFill>
                  <a:schemeClr val="bg1"/>
                </a:solidFill>
                <a:effectLst/>
                <a:uLnTx/>
                <a:uFillTx/>
                <a:latin typeface="Arial" panose="020B0604020202020204"/>
                <a:ea typeface="微軟正黑體" panose="020B0604030504040204" pitchFamily="34" charset="-120"/>
              </a:rPr>
              <a:t>注意</a:t>
            </a:r>
            <a:endParaRPr kumimoji="0" lang="zh-TW" altLang="en-US" sz="2800" b="1" i="0" strike="noStrike" kern="1200" cap="none" spc="0" normalizeH="0" baseline="0" noProof="0" dirty="0">
              <a:ln>
                <a:noFill/>
              </a:ln>
              <a:solidFill>
                <a:schemeClr val="bg1"/>
              </a:solidFill>
              <a:effectLst/>
              <a:uLnTx/>
              <a:uFillTx/>
              <a:latin typeface="Arial" panose="020B0604020202020204"/>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1B2E5C8-1525-4FA2-A623-8FB5AA55F7F0}" type="slidenum">
              <a:rPr lang="zh-TW" altLang="en-US" smtClean="0"/>
              <a:pPr>
                <a:defRPr/>
              </a:pPr>
              <a:t>64</a:t>
            </a:fld>
            <a:endParaRPr lang="zh-TW" altLang="en-US"/>
          </a:p>
        </p:txBody>
      </p:sp>
    </p:spTree>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陸</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898142" y="2983111"/>
            <a:ext cx="3877985" cy="830997"/>
          </a:xfrm>
          <a:prstGeom prst="rect">
            <a:avLst/>
          </a:prstGeom>
        </p:spPr>
        <p:txBody>
          <a:bodyPr wrap="none">
            <a:spAutoFit/>
          </a:bodyPr>
          <a:lstStyle/>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招生資訊查詢</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17851386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2184396" y="4236197"/>
            <a:ext cx="6388344" cy="1224000"/>
          </a:xfrm>
          <a:prstGeom prst="rect">
            <a:avLst/>
          </a:prstGeom>
          <a:solidFill>
            <a:schemeClr val="accent6"/>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35" name="矩形 34"/>
          <p:cNvSpPr/>
          <p:nvPr/>
        </p:nvSpPr>
        <p:spPr>
          <a:xfrm>
            <a:off x="627570" y="5505340"/>
            <a:ext cx="6388344" cy="1224000"/>
          </a:xfrm>
          <a:prstGeom prst="rect">
            <a:avLst/>
          </a:prstGeom>
          <a:solidFill>
            <a:schemeClr val="accent6"/>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16" name="文字方塊 15"/>
          <p:cNvSpPr txBox="1"/>
          <p:nvPr/>
        </p:nvSpPr>
        <p:spPr>
          <a:xfrm>
            <a:off x="6753128" y="735241"/>
            <a:ext cx="1524094" cy="2139047"/>
          </a:xfrm>
          <a:prstGeom prst="rect">
            <a:avLst/>
          </a:prstGeom>
          <a:noFill/>
        </p:spPr>
        <p:txBody>
          <a:bodyPr wrap="square" rtlCol="0">
            <a:spAutoFit/>
          </a:bodyPr>
          <a:lstStyle/>
          <a:p>
            <a:r>
              <a:rPr lang="en-US" altLang="zh-TW" sz="13300" b="1" dirty="0" smtClean="0">
                <a:solidFill>
                  <a:srgbClr val="0EF2ED"/>
                </a:solidFill>
                <a:latin typeface="華康儷粗圓" panose="020F0709000000000000" pitchFamily="49" charset="-120"/>
                <a:ea typeface="華康儷粗圓" panose="020F0709000000000000" pitchFamily="49" charset="-120"/>
              </a:rPr>
              <a:t>&gt;</a:t>
            </a:r>
            <a:endParaRPr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9" name="矩形 8"/>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陸、招生資訊查詢</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五專招生委員會</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10" name="矩形 9"/>
          <p:cNvSpPr/>
          <p:nvPr/>
        </p:nvSpPr>
        <p:spPr>
          <a:xfrm>
            <a:off x="611560" y="1340888"/>
            <a:ext cx="6070881" cy="1080000"/>
          </a:xfrm>
          <a:prstGeom prst="rect">
            <a:avLst/>
          </a:prstGeom>
          <a:solidFill>
            <a:srgbClr val="0BCBC7"/>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6" name="矩形 5"/>
          <p:cNvSpPr/>
          <p:nvPr/>
        </p:nvSpPr>
        <p:spPr>
          <a:xfrm>
            <a:off x="539552" y="836832"/>
            <a:ext cx="3493264" cy="461665"/>
          </a:xfrm>
          <a:prstGeom prst="rect">
            <a:avLst/>
          </a:prstGeom>
        </p:spPr>
        <p:txBody>
          <a:bodyPr wrap="none">
            <a:spAutoFit/>
          </a:bodyPr>
          <a:lstStyle/>
          <a:p>
            <a:r>
              <a:rPr kumimoji="0"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kumimoji="0" lang="zh-TW" altLang="en-US" sz="2400" b="1" dirty="0">
                <a:solidFill>
                  <a:srgbClr val="077F7C"/>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kumimoji="0"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lang="zh-TW" altLang="en-US" b="1" dirty="0">
              <a:solidFill>
                <a:srgbClr val="0BCBC7"/>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5504761" y="1426378"/>
            <a:ext cx="900000" cy="899999"/>
          </a:xfrm>
          <a:prstGeom prst="rect">
            <a:avLst/>
          </a:prstGeom>
        </p:spPr>
      </p:pic>
      <p:sp>
        <p:nvSpPr>
          <p:cNvPr id="7" name="矩形 6"/>
          <p:cNvSpPr/>
          <p:nvPr/>
        </p:nvSpPr>
        <p:spPr>
          <a:xfrm>
            <a:off x="1941212" y="1976220"/>
            <a:ext cx="3379771" cy="400110"/>
          </a:xfrm>
          <a:prstGeom prst="rect">
            <a:avLst/>
          </a:prstGeom>
        </p:spPr>
        <p:txBody>
          <a:bodyPr wrap="none">
            <a:spAutoFit/>
          </a:bodyPr>
          <a:lstStyle/>
          <a:p>
            <a:r>
              <a:rPr kumimoji="0"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http://www.jctv.ntut.edu.tw/u5/</a:t>
            </a:r>
            <a:endParaRPr lang="zh-TW" altLang="en-US" sz="2000" dirty="0">
              <a:solidFill>
                <a:schemeClr val="bg1"/>
              </a:solidFill>
            </a:endParaRPr>
          </a:p>
        </p:txBody>
      </p:sp>
      <p:sp>
        <p:nvSpPr>
          <p:cNvPr id="8" name="矩形 7"/>
          <p:cNvSpPr/>
          <p:nvPr/>
        </p:nvSpPr>
        <p:spPr>
          <a:xfrm>
            <a:off x="611560" y="1658222"/>
            <a:ext cx="4544834" cy="400110"/>
          </a:xfrm>
          <a:prstGeom prst="rect">
            <a:avLst/>
          </a:prstGeom>
        </p:spPr>
        <p:txBody>
          <a:bodyPr wrap="none">
            <a:spAutoFit/>
          </a:bodyPr>
          <a:lstStyle/>
          <a:p>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lang="zh-TW" altLang="en-US" sz="2000" b="1" dirty="0">
              <a:latin typeface="微軟正黑體" panose="020B0604030504040204" pitchFamily="34" charset="-120"/>
              <a:ea typeface="微軟正黑體" panose="020B0604030504040204" pitchFamily="34" charset="-120"/>
            </a:endParaRPr>
          </a:p>
        </p:txBody>
      </p:sp>
      <p:sp>
        <p:nvSpPr>
          <p:cNvPr id="14" name="矩形 13"/>
          <p:cNvSpPr/>
          <p:nvPr/>
        </p:nvSpPr>
        <p:spPr>
          <a:xfrm>
            <a:off x="611560" y="2961360"/>
            <a:ext cx="6388344" cy="1224000"/>
          </a:xfrm>
          <a:prstGeom prst="rect">
            <a:avLst/>
          </a:prstGeom>
          <a:solidFill>
            <a:schemeClr val="accent6"/>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15" name="矩形 14"/>
          <p:cNvSpPr/>
          <p:nvPr/>
        </p:nvSpPr>
        <p:spPr>
          <a:xfrm>
            <a:off x="539552" y="2499216"/>
            <a:ext cx="3493264" cy="461665"/>
          </a:xfrm>
          <a:prstGeom prst="rect">
            <a:avLst/>
          </a:prstGeom>
        </p:spPr>
        <p:txBody>
          <a:bodyPr wrap="none">
            <a:spAutoFit/>
          </a:bodyPr>
          <a:lstStyle/>
          <a:p>
            <a:r>
              <a:rPr kumimoji="0" lang="zh-TW" altLang="en-US" b="1" dirty="0" smtClean="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kumimoji="0" lang="zh-TW" altLang="en-US" sz="2400" b="1" dirty="0" smtClean="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kumimoji="0" lang="zh-TW" altLang="en-US" b="1"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lang="zh-TW" altLang="en-US" b="1" dirty="0">
              <a:solidFill>
                <a:schemeClr val="accent6"/>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684432" y="3051360"/>
            <a:ext cx="6191824" cy="1044000"/>
          </a:xfrm>
          <a:prstGeom prst="rect">
            <a:avLst/>
          </a:prstGeom>
          <a:solidFill>
            <a:schemeClr val="accent6">
              <a:lumMod val="20000"/>
              <a:lumOff val="80000"/>
            </a:schemeClr>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17" name="矩形 16"/>
          <p:cNvSpPr/>
          <p:nvPr/>
        </p:nvSpPr>
        <p:spPr>
          <a:xfrm>
            <a:off x="1691680" y="3496970"/>
            <a:ext cx="3762890" cy="400110"/>
          </a:xfrm>
          <a:prstGeom prst="rect">
            <a:avLst/>
          </a:prstGeom>
        </p:spPr>
        <p:txBody>
          <a:bodyPr wrap="none">
            <a:spAutoFit/>
          </a:bodyPr>
          <a:lstStyle/>
          <a:p>
            <a:r>
              <a:rPr kumimoji="0"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a:t>
            </a:r>
            <a:r>
              <a:rPr kumimoji="0" lang="en-US" altLang="zh-TW"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www.jctv.ntut.edu.tw/enter5/</a:t>
            </a:r>
            <a:endParaRPr lang="zh-TW" altLang="en-US" sz="2000" dirty="0">
              <a:solidFill>
                <a:srgbClr val="0000FF"/>
              </a:solidFill>
            </a:endParaRPr>
          </a:p>
        </p:txBody>
      </p:sp>
      <p:sp>
        <p:nvSpPr>
          <p:cNvPr id="18" name="矩形 17"/>
          <p:cNvSpPr/>
          <p:nvPr/>
        </p:nvSpPr>
        <p:spPr>
          <a:xfrm>
            <a:off x="616097" y="3122686"/>
            <a:ext cx="4288353" cy="400110"/>
          </a:xfrm>
          <a:prstGeom prst="rect">
            <a:avLst/>
          </a:prstGeom>
        </p:spPr>
        <p:txBody>
          <a:bodyPr wrap="none">
            <a:spAutoFit/>
          </a:bodyPr>
          <a:lstStyle/>
          <a:p>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北區</a:t>
            </a:r>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lang="zh-TW" altLang="en-US" sz="2000" b="1"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9142" t="9142" r="9140" b="9141"/>
          <a:stretch/>
        </p:blipFill>
        <p:spPr>
          <a:xfrm>
            <a:off x="5782441" y="3123360"/>
            <a:ext cx="900000" cy="900000"/>
          </a:xfrm>
          <a:prstGeom prst="rect">
            <a:avLst/>
          </a:prstGeom>
        </p:spPr>
      </p:pic>
      <p:sp>
        <p:nvSpPr>
          <p:cNvPr id="20" name="矩形 19"/>
          <p:cNvSpPr/>
          <p:nvPr/>
        </p:nvSpPr>
        <p:spPr>
          <a:xfrm>
            <a:off x="2280045" y="4326197"/>
            <a:ext cx="6213119" cy="1044000"/>
          </a:xfrm>
          <a:prstGeom prst="rect">
            <a:avLst/>
          </a:prstGeom>
          <a:solidFill>
            <a:schemeClr val="accent6">
              <a:lumMod val="20000"/>
              <a:lumOff val="80000"/>
            </a:schemeClr>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21" name="矩形 20"/>
          <p:cNvSpPr/>
          <p:nvPr/>
        </p:nvSpPr>
        <p:spPr>
          <a:xfrm>
            <a:off x="4931810" y="4808346"/>
            <a:ext cx="2735044" cy="400110"/>
          </a:xfrm>
          <a:prstGeom prst="rect">
            <a:avLst/>
          </a:prstGeom>
        </p:spPr>
        <p:txBody>
          <a:bodyPr wrap="none">
            <a:spAutoFit/>
          </a:bodyPr>
          <a:lstStyle/>
          <a:p>
            <a:r>
              <a:rPr kumimoji="0"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a:t>
            </a:r>
            <a:r>
              <a:rPr kumimoji="0" lang="en-US" altLang="zh-TW"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://exam.jente.edu.tw</a:t>
            </a:r>
            <a:endParaRPr lang="zh-TW" altLang="en-US" sz="2000" dirty="0">
              <a:solidFill>
                <a:srgbClr val="0000FF"/>
              </a:solidFill>
            </a:endParaRPr>
          </a:p>
        </p:txBody>
      </p:sp>
      <p:sp>
        <p:nvSpPr>
          <p:cNvPr id="22" name="矩形 21"/>
          <p:cNvSpPr/>
          <p:nvPr/>
        </p:nvSpPr>
        <p:spPr>
          <a:xfrm>
            <a:off x="3856227" y="4434062"/>
            <a:ext cx="3775393" cy="400110"/>
          </a:xfrm>
          <a:prstGeom prst="rect">
            <a:avLst/>
          </a:prstGeom>
        </p:spPr>
        <p:txBody>
          <a:bodyPr wrap="none">
            <a:spAutoFit/>
          </a:bodyPr>
          <a:lstStyle/>
          <a:p>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中區</a:t>
            </a:r>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lang="zh-TW" altLang="en-US" sz="2000" b="1" dirty="0">
              <a:latin typeface="微軟正黑體" panose="020B0604030504040204" pitchFamily="34" charset="-120"/>
              <a:ea typeface="微軟正黑體" panose="020B0604030504040204" pitchFamily="34" charset="-120"/>
            </a:endParaRPr>
          </a:p>
        </p:txBody>
      </p:sp>
      <p:sp>
        <p:nvSpPr>
          <p:cNvPr id="24" name="矩形 23"/>
          <p:cNvSpPr/>
          <p:nvPr/>
        </p:nvSpPr>
        <p:spPr>
          <a:xfrm>
            <a:off x="684432" y="5595340"/>
            <a:ext cx="6191824" cy="1044000"/>
          </a:xfrm>
          <a:prstGeom prst="rect">
            <a:avLst/>
          </a:prstGeom>
          <a:solidFill>
            <a:schemeClr val="accent6">
              <a:lumMod val="20000"/>
              <a:lumOff val="80000"/>
            </a:schemeClr>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25" name="矩形 24"/>
          <p:cNvSpPr/>
          <p:nvPr/>
        </p:nvSpPr>
        <p:spPr>
          <a:xfrm>
            <a:off x="1691680" y="6040024"/>
            <a:ext cx="2494594" cy="400110"/>
          </a:xfrm>
          <a:prstGeom prst="rect">
            <a:avLst/>
          </a:prstGeom>
        </p:spPr>
        <p:txBody>
          <a:bodyPr wrap="none">
            <a:spAutoFit/>
          </a:bodyPr>
          <a:lstStyle/>
          <a:p>
            <a:r>
              <a:rPr kumimoji="0"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a:t>
            </a:r>
            <a:r>
              <a:rPr kumimoji="0" lang="en-US" altLang="zh-TW"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://s5.nkuht.edu.tw</a:t>
            </a:r>
            <a:endParaRPr lang="zh-TW" altLang="en-US" sz="2000" dirty="0">
              <a:solidFill>
                <a:srgbClr val="0000FF"/>
              </a:solidFill>
            </a:endParaRPr>
          </a:p>
        </p:txBody>
      </p:sp>
      <p:sp>
        <p:nvSpPr>
          <p:cNvPr id="26" name="矩形 25"/>
          <p:cNvSpPr/>
          <p:nvPr/>
        </p:nvSpPr>
        <p:spPr>
          <a:xfrm>
            <a:off x="616097" y="5665740"/>
            <a:ext cx="3262432" cy="400110"/>
          </a:xfrm>
          <a:prstGeom prst="rect">
            <a:avLst/>
          </a:prstGeom>
        </p:spPr>
        <p:txBody>
          <a:bodyPr wrap="none">
            <a:spAutoFit/>
          </a:bodyPr>
          <a:lstStyle/>
          <a:p>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南區</a:t>
            </a:r>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lang="zh-TW" altLang="en-US" sz="2000" b="1"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l="9915" t="9915" r="9915" b="9915"/>
          <a:stretch/>
        </p:blipFill>
        <p:spPr>
          <a:xfrm>
            <a:off x="2528527" y="4398197"/>
            <a:ext cx="900001" cy="900000"/>
          </a:xfrm>
          <a:prstGeom prst="rect">
            <a:avLst/>
          </a:prstGeom>
        </p:spPr>
      </p:pic>
      <p:pic>
        <p:nvPicPr>
          <p:cNvPr id="5" name="圖片 4"/>
          <p:cNvPicPr>
            <a:picLocks noChangeAspect="1"/>
          </p:cNvPicPr>
          <p:nvPr/>
        </p:nvPicPr>
        <p:blipFill rotWithShape="1">
          <a:blip r:embed="rId5">
            <a:extLst>
              <a:ext uri="{28A0092B-C50C-407E-A947-70E740481C1C}">
                <a14:useLocalDpi xmlns:a14="http://schemas.microsoft.com/office/drawing/2010/main" val="0"/>
              </a:ext>
            </a:extLst>
          </a:blip>
          <a:srcRect l="9915" t="9915" r="9915" b="9915"/>
          <a:stretch/>
        </p:blipFill>
        <p:spPr>
          <a:xfrm>
            <a:off x="5782440" y="5667340"/>
            <a:ext cx="900001" cy="900000"/>
          </a:xfrm>
          <a:prstGeom prst="rect">
            <a:avLst/>
          </a:prstGeom>
        </p:spPr>
      </p:pic>
      <p:sp>
        <p:nvSpPr>
          <p:cNvPr id="27" name="文字方塊 26"/>
          <p:cNvSpPr txBox="1"/>
          <p:nvPr/>
        </p:nvSpPr>
        <p:spPr>
          <a:xfrm>
            <a:off x="7233517" y="735241"/>
            <a:ext cx="1524094" cy="2139047"/>
          </a:xfrm>
          <a:prstGeom prst="rect">
            <a:avLst/>
          </a:prstGeom>
          <a:noFill/>
        </p:spPr>
        <p:txBody>
          <a:bodyPr wrap="square" rtlCol="0">
            <a:spAutoFit/>
          </a:bodyPr>
          <a:lstStyle/>
          <a:p>
            <a:r>
              <a:rPr lang="en-US" altLang="zh-TW" sz="13300" b="1" dirty="0" smtClean="0">
                <a:solidFill>
                  <a:srgbClr val="0BCBC7"/>
                </a:solidFill>
                <a:latin typeface="華康儷粗圓" panose="020F0709000000000000" pitchFamily="49" charset="-120"/>
                <a:ea typeface="華康儷粗圓" panose="020F0709000000000000" pitchFamily="49" charset="-120"/>
              </a:rPr>
              <a:t>&gt;</a:t>
            </a:r>
            <a:endParaRPr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29" name="文字方塊 28"/>
          <p:cNvSpPr txBox="1"/>
          <p:nvPr/>
        </p:nvSpPr>
        <p:spPr>
          <a:xfrm rot="10800000">
            <a:off x="681145" y="3965521"/>
            <a:ext cx="1524094" cy="1800493"/>
          </a:xfrm>
          <a:prstGeom prst="rect">
            <a:avLst/>
          </a:prstGeom>
          <a:noFill/>
        </p:spPr>
        <p:txBody>
          <a:bodyPr wrap="square" rtlCol="0">
            <a:spAutoFit/>
          </a:bodyPr>
          <a:lstStyle/>
          <a:p>
            <a:r>
              <a:rPr lang="en-US" altLang="zh-TW" sz="11100" b="1" dirty="0" smtClean="0">
                <a:solidFill>
                  <a:srgbClr val="FCDDC4"/>
                </a:solidFill>
                <a:latin typeface="華康儷粗圓" panose="020F0709000000000000" pitchFamily="49" charset="-120"/>
                <a:ea typeface="華康儷粗圓" panose="020F0709000000000000" pitchFamily="49" charset="-120"/>
              </a:rPr>
              <a:t>&gt;</a:t>
            </a:r>
            <a:endParaRPr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28" name="文字方塊 27"/>
          <p:cNvSpPr txBox="1"/>
          <p:nvPr/>
        </p:nvSpPr>
        <p:spPr>
          <a:xfrm rot="10800000">
            <a:off x="200756" y="3965521"/>
            <a:ext cx="1524094" cy="1800493"/>
          </a:xfrm>
          <a:prstGeom prst="rect">
            <a:avLst/>
          </a:prstGeom>
          <a:noFill/>
        </p:spPr>
        <p:txBody>
          <a:bodyPr wrap="square" rtlCol="0">
            <a:spAutoFit/>
          </a:bodyPr>
          <a:lstStyle/>
          <a:p>
            <a:r>
              <a:rPr lang="en-US" altLang="zh-TW" sz="11100" b="1" dirty="0" smtClean="0">
                <a:solidFill>
                  <a:srgbClr val="F79646"/>
                </a:solidFill>
                <a:latin typeface="華康儷粗圓" panose="020F0709000000000000" pitchFamily="49" charset="-120"/>
                <a:ea typeface="華康儷粗圓" panose="020F0709000000000000" pitchFamily="49" charset="-120"/>
              </a:rPr>
              <a:t>&gt;</a:t>
            </a:r>
            <a:endParaRPr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30" name="文字方塊 29"/>
          <p:cNvSpPr txBox="1"/>
          <p:nvPr/>
        </p:nvSpPr>
        <p:spPr>
          <a:xfrm>
            <a:off x="7074709" y="2619278"/>
            <a:ext cx="1524094" cy="1800493"/>
          </a:xfrm>
          <a:prstGeom prst="rect">
            <a:avLst/>
          </a:prstGeom>
          <a:noFill/>
        </p:spPr>
        <p:txBody>
          <a:bodyPr wrap="square" rtlCol="0">
            <a:spAutoFit/>
          </a:bodyPr>
          <a:lstStyle/>
          <a:p>
            <a:r>
              <a:rPr lang="en-US" altLang="zh-TW" sz="11100" b="1" dirty="0" smtClean="0">
                <a:solidFill>
                  <a:srgbClr val="FCDDC4"/>
                </a:solidFill>
                <a:latin typeface="華康儷粗圓" panose="020F0709000000000000" pitchFamily="49" charset="-120"/>
                <a:ea typeface="華康儷粗圓" panose="020F0709000000000000" pitchFamily="49" charset="-120"/>
              </a:rPr>
              <a:t>&gt;</a:t>
            </a:r>
            <a:endParaRPr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1" name="文字方塊 30"/>
          <p:cNvSpPr txBox="1"/>
          <p:nvPr/>
        </p:nvSpPr>
        <p:spPr>
          <a:xfrm>
            <a:off x="7555098" y="2619278"/>
            <a:ext cx="1524094" cy="1800493"/>
          </a:xfrm>
          <a:prstGeom prst="rect">
            <a:avLst/>
          </a:prstGeom>
          <a:noFill/>
        </p:spPr>
        <p:txBody>
          <a:bodyPr wrap="square" rtlCol="0">
            <a:spAutoFit/>
          </a:bodyPr>
          <a:lstStyle/>
          <a:p>
            <a:r>
              <a:rPr lang="en-US" altLang="zh-TW" sz="11100" b="1" dirty="0" smtClean="0">
                <a:solidFill>
                  <a:srgbClr val="F79646"/>
                </a:solidFill>
                <a:latin typeface="華康儷粗圓" panose="020F0709000000000000" pitchFamily="49" charset="-120"/>
                <a:ea typeface="華康儷粗圓" panose="020F0709000000000000" pitchFamily="49" charset="-120"/>
              </a:rPr>
              <a:t>&gt;</a:t>
            </a:r>
            <a:endParaRPr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32" name="文字方塊 31"/>
          <p:cNvSpPr txBox="1"/>
          <p:nvPr/>
        </p:nvSpPr>
        <p:spPr>
          <a:xfrm>
            <a:off x="7003838" y="5153898"/>
            <a:ext cx="1524094" cy="1800493"/>
          </a:xfrm>
          <a:prstGeom prst="rect">
            <a:avLst/>
          </a:prstGeom>
          <a:noFill/>
        </p:spPr>
        <p:txBody>
          <a:bodyPr wrap="square" rtlCol="0">
            <a:spAutoFit/>
          </a:bodyPr>
          <a:lstStyle/>
          <a:p>
            <a:r>
              <a:rPr lang="en-US" altLang="zh-TW" sz="11100" b="1" dirty="0" smtClean="0">
                <a:solidFill>
                  <a:srgbClr val="FCDDC4"/>
                </a:solidFill>
                <a:latin typeface="華康儷粗圓" panose="020F0709000000000000" pitchFamily="49" charset="-120"/>
                <a:ea typeface="華康儷粗圓" panose="020F0709000000000000" pitchFamily="49" charset="-120"/>
              </a:rPr>
              <a:t>&gt;</a:t>
            </a:r>
            <a:endParaRPr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3" name="文字方塊 32"/>
          <p:cNvSpPr txBox="1"/>
          <p:nvPr/>
        </p:nvSpPr>
        <p:spPr>
          <a:xfrm>
            <a:off x="7484227" y="5153898"/>
            <a:ext cx="1524094" cy="1800493"/>
          </a:xfrm>
          <a:prstGeom prst="rect">
            <a:avLst/>
          </a:prstGeom>
          <a:noFill/>
        </p:spPr>
        <p:txBody>
          <a:bodyPr wrap="square" rtlCol="0">
            <a:spAutoFit/>
          </a:bodyPr>
          <a:lstStyle/>
          <a:p>
            <a:r>
              <a:rPr lang="en-US" altLang="zh-TW" sz="11100" b="1" dirty="0" smtClean="0">
                <a:solidFill>
                  <a:srgbClr val="F79646"/>
                </a:solidFill>
                <a:latin typeface="華康儷粗圓" panose="020F0709000000000000" pitchFamily="49" charset="-120"/>
                <a:ea typeface="華康儷粗圓" panose="020F0709000000000000" pitchFamily="49" charset="-120"/>
              </a:rPr>
              <a:t>&gt;</a:t>
            </a:r>
            <a:endParaRPr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11" name="投影片編號版面配置區 10"/>
          <p:cNvSpPr>
            <a:spLocks noGrp="1"/>
          </p:cNvSpPr>
          <p:nvPr>
            <p:ph type="sldNum" sz="quarter" idx="12"/>
          </p:nvPr>
        </p:nvSpPr>
        <p:spPr/>
        <p:txBody>
          <a:bodyPr/>
          <a:lstStyle/>
          <a:p>
            <a:pPr>
              <a:defRPr/>
            </a:pPr>
            <a:fld id="{35E02930-21AB-4DEA-8935-0C3D02CCBCBE}" type="slidenum">
              <a:rPr lang="zh-TW" altLang="en-US" smtClean="0"/>
              <a:pPr>
                <a:defRPr/>
              </a:pPr>
              <a:t>66</a:t>
            </a:fld>
            <a:endParaRPr lang="zh-TW" altLang="en-US"/>
          </a:p>
        </p:txBody>
      </p:sp>
    </p:spTree>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bwMode="auto">
          <a:xfrm>
            <a:off x="931118" y="940926"/>
            <a:ext cx="5369074" cy="1332000"/>
          </a:xfrm>
          <a:prstGeom prst="rect">
            <a:avLst/>
          </a:prstGeom>
          <a:solidFill>
            <a:srgbClr val="0BCBC7"/>
          </a:solidFill>
          <a:ln w="9525">
            <a:noFill/>
            <a:round/>
            <a:headEnd/>
            <a:tailEnd type="triangle" w="med" len="med"/>
          </a:ln>
        </p:spPr>
        <p:txBody>
          <a:bodyPr rtlCol="0" anchor="ctr"/>
          <a:lstStyle/>
          <a:p>
            <a:pPr algn="ctr"/>
            <a:endParaRPr lang="zh-TW" altLang="en-US"/>
          </a:p>
        </p:txBody>
      </p:sp>
      <p:sp>
        <p:nvSpPr>
          <p:cNvPr id="18" name="矩形 17"/>
          <p:cNvSpPr/>
          <p:nvPr/>
        </p:nvSpPr>
        <p:spPr bwMode="auto">
          <a:xfrm>
            <a:off x="2240280" y="2392950"/>
            <a:ext cx="5890837" cy="1332000"/>
          </a:xfrm>
          <a:prstGeom prst="rect">
            <a:avLst/>
          </a:prstGeom>
          <a:solidFill>
            <a:schemeClr val="tx2">
              <a:lumMod val="60000"/>
              <a:lumOff val="40000"/>
            </a:schemeClr>
          </a:solidFill>
          <a:ln w="9525">
            <a:noFill/>
            <a:round/>
            <a:headEnd/>
            <a:tailEnd type="triangle" w="med" len="med"/>
          </a:ln>
        </p:spPr>
        <p:txBody>
          <a:bodyPr rtlCol="0" anchor="ctr"/>
          <a:lstStyle/>
          <a:p>
            <a:pPr algn="ctr"/>
            <a:endParaRPr lang="zh-TW" altLang="en-US"/>
          </a:p>
        </p:txBody>
      </p:sp>
      <p:sp>
        <p:nvSpPr>
          <p:cNvPr id="19" name="矩形 18"/>
          <p:cNvSpPr/>
          <p:nvPr/>
        </p:nvSpPr>
        <p:spPr bwMode="auto">
          <a:xfrm>
            <a:off x="931118" y="3844974"/>
            <a:ext cx="5585098" cy="1332000"/>
          </a:xfrm>
          <a:prstGeom prst="rect">
            <a:avLst/>
          </a:prstGeom>
          <a:solidFill>
            <a:srgbClr val="FF8989"/>
          </a:solidFill>
          <a:ln w="9525">
            <a:noFill/>
            <a:round/>
            <a:headEnd/>
            <a:tailEnd type="triangle" w="med" len="med"/>
          </a:ln>
        </p:spPr>
        <p:txBody>
          <a:bodyPr rtlCol="0" anchor="ctr"/>
          <a:lstStyle/>
          <a:p>
            <a:pPr algn="ctr"/>
            <a:endParaRPr lang="zh-TW" altLang="en-US"/>
          </a:p>
        </p:txBody>
      </p:sp>
      <p:sp>
        <p:nvSpPr>
          <p:cNvPr id="20" name="矩形 19"/>
          <p:cNvSpPr/>
          <p:nvPr/>
        </p:nvSpPr>
        <p:spPr bwMode="auto">
          <a:xfrm>
            <a:off x="2051720" y="5296998"/>
            <a:ext cx="6085118" cy="1332000"/>
          </a:xfrm>
          <a:prstGeom prst="rect">
            <a:avLst/>
          </a:prstGeom>
          <a:solidFill>
            <a:schemeClr val="accent6">
              <a:lumMod val="60000"/>
              <a:lumOff val="40000"/>
            </a:schemeClr>
          </a:solidFill>
          <a:ln w="9525">
            <a:noFill/>
            <a:round/>
            <a:headEnd/>
            <a:tailEnd type="triangle" w="med" len="med"/>
          </a:ln>
        </p:spPr>
        <p:txBody>
          <a:bodyPr rtlCol="0" anchor="ctr"/>
          <a:lstStyle/>
          <a:p>
            <a:pPr algn="ctr"/>
            <a:endParaRPr lang="zh-TW" altLang="en-US"/>
          </a:p>
        </p:txBody>
      </p:sp>
      <p:sp>
        <p:nvSpPr>
          <p:cNvPr id="21" name="矩形 20"/>
          <p:cNvSpPr/>
          <p:nvPr/>
        </p:nvSpPr>
        <p:spPr bwMode="auto">
          <a:xfrm>
            <a:off x="1052030" y="1030926"/>
            <a:ext cx="5120170" cy="1152000"/>
          </a:xfrm>
          <a:prstGeom prst="rect">
            <a:avLst/>
          </a:prstGeom>
          <a:solidFill>
            <a:srgbClr val="16F2ED"/>
          </a:solidFill>
          <a:ln w="9525">
            <a:noFill/>
            <a:round/>
            <a:headEnd/>
            <a:tailEnd type="triangle" w="med" len="med"/>
          </a:ln>
        </p:spPr>
        <p:txBody>
          <a:bodyPr rtlCol="0" anchor="ctr"/>
          <a:lstStyle/>
          <a:p>
            <a:pPr algn="ctr"/>
            <a:endParaRPr lang="zh-TW" altLang="en-US"/>
          </a:p>
        </p:txBody>
      </p:sp>
      <p:sp>
        <p:nvSpPr>
          <p:cNvPr id="22" name="矩形 21"/>
          <p:cNvSpPr/>
          <p:nvPr/>
        </p:nvSpPr>
        <p:spPr bwMode="auto">
          <a:xfrm>
            <a:off x="2337966" y="2482950"/>
            <a:ext cx="5698064" cy="1152000"/>
          </a:xfrm>
          <a:prstGeom prst="rect">
            <a:avLst/>
          </a:prstGeom>
          <a:solidFill>
            <a:srgbClr val="A8C6EA"/>
          </a:solidFill>
          <a:ln w="9525">
            <a:noFill/>
            <a:round/>
            <a:headEnd/>
            <a:tailEnd type="triangle" w="med" len="med"/>
          </a:ln>
        </p:spPr>
        <p:txBody>
          <a:bodyPr rtlCol="0" anchor="ctr"/>
          <a:lstStyle/>
          <a:p>
            <a:pPr algn="ctr"/>
            <a:endParaRPr lang="zh-TW" altLang="en-US"/>
          </a:p>
        </p:txBody>
      </p:sp>
      <p:sp>
        <p:nvSpPr>
          <p:cNvPr id="23" name="矩形 22"/>
          <p:cNvSpPr/>
          <p:nvPr/>
        </p:nvSpPr>
        <p:spPr bwMode="auto">
          <a:xfrm>
            <a:off x="1052031" y="3934974"/>
            <a:ext cx="5364010" cy="1152000"/>
          </a:xfrm>
          <a:prstGeom prst="rect">
            <a:avLst/>
          </a:prstGeom>
          <a:solidFill>
            <a:srgbClr val="FFC5C5"/>
          </a:solidFill>
          <a:ln w="9525">
            <a:noFill/>
            <a:round/>
            <a:headEnd/>
            <a:tailEnd type="triangle" w="med" len="med"/>
          </a:ln>
        </p:spPr>
        <p:txBody>
          <a:bodyPr rtlCol="0" anchor="ctr"/>
          <a:lstStyle/>
          <a:p>
            <a:pPr algn="ctr"/>
            <a:endParaRPr lang="zh-TW" altLang="en-US"/>
          </a:p>
        </p:txBody>
      </p:sp>
      <p:sp>
        <p:nvSpPr>
          <p:cNvPr id="24" name="矩形 23"/>
          <p:cNvSpPr/>
          <p:nvPr/>
        </p:nvSpPr>
        <p:spPr bwMode="auto">
          <a:xfrm>
            <a:off x="2139186" y="5386998"/>
            <a:ext cx="5902564" cy="1152000"/>
          </a:xfrm>
          <a:prstGeom prst="rect">
            <a:avLst/>
          </a:prstGeom>
          <a:solidFill>
            <a:srgbClr val="FCDDC4"/>
          </a:solidFill>
          <a:ln w="9525">
            <a:noFill/>
            <a:round/>
            <a:headEnd/>
            <a:tailEnd type="triangle" w="med" len="med"/>
          </a:ln>
        </p:spPr>
        <p:txBody>
          <a:bodyPr rtlCol="0" anchor="ctr"/>
          <a:lstStyle/>
          <a:p>
            <a:pPr algn="ctr"/>
            <a:endParaRPr lang="zh-TW" altLang="en-US"/>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9218" t="9218" r="7819" b="7819"/>
          <a:stretch/>
        </p:blipFill>
        <p:spPr>
          <a:xfrm>
            <a:off x="2455323" y="2518950"/>
            <a:ext cx="1080000" cy="1080000"/>
          </a:xfrm>
          <a:prstGeom prst="rect">
            <a:avLst/>
          </a:prstGeom>
        </p:spPr>
      </p:pic>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l="8541" t="9218" r="8497" b="7819"/>
          <a:stretch/>
        </p:blipFill>
        <p:spPr>
          <a:xfrm>
            <a:off x="4710272" y="1066926"/>
            <a:ext cx="1080000" cy="1080000"/>
          </a:xfrm>
          <a:prstGeom prst="rect">
            <a:avLst/>
          </a:prstGeom>
        </p:spPr>
      </p:pic>
      <p:pic>
        <p:nvPicPr>
          <p:cNvPr id="4" name="圖片 3"/>
          <p:cNvPicPr>
            <a:picLocks noChangeAspect="1"/>
          </p:cNvPicPr>
          <p:nvPr/>
        </p:nvPicPr>
        <p:blipFill rotWithShape="1">
          <a:blip r:embed="rId5">
            <a:extLst>
              <a:ext uri="{28A0092B-C50C-407E-A947-70E740481C1C}">
                <a14:useLocalDpi xmlns:a14="http://schemas.microsoft.com/office/drawing/2010/main" val="0"/>
              </a:ext>
            </a:extLst>
          </a:blip>
          <a:srcRect l="9915" t="9915" r="9915" b="9915"/>
          <a:stretch/>
        </p:blipFill>
        <p:spPr>
          <a:xfrm>
            <a:off x="5033394" y="3970974"/>
            <a:ext cx="1080001" cy="1080000"/>
          </a:xfrm>
          <a:prstGeom prst="rect">
            <a:avLst/>
          </a:prstGeom>
        </p:spPr>
      </p:pic>
      <p:pic>
        <p:nvPicPr>
          <p:cNvPr id="5" name="圖片 4"/>
          <p:cNvPicPr>
            <a:picLocks noChangeAspect="1"/>
          </p:cNvPicPr>
          <p:nvPr/>
        </p:nvPicPr>
        <p:blipFill rotWithShape="1">
          <a:blip r:embed="rId6">
            <a:extLst>
              <a:ext uri="{28A0092B-C50C-407E-A947-70E740481C1C}">
                <a14:useLocalDpi xmlns:a14="http://schemas.microsoft.com/office/drawing/2010/main" val="0"/>
              </a:ext>
            </a:extLst>
          </a:blip>
          <a:srcRect l="9915" t="9915" r="9915" b="9915"/>
          <a:stretch/>
        </p:blipFill>
        <p:spPr>
          <a:xfrm>
            <a:off x="2256825" y="5422998"/>
            <a:ext cx="1080001" cy="1080000"/>
          </a:xfrm>
          <a:prstGeom prst="rect">
            <a:avLst/>
          </a:prstGeom>
        </p:spPr>
      </p:pic>
      <p:sp>
        <p:nvSpPr>
          <p:cNvPr id="10" name="矩形 9"/>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陸、招生資訊查詢</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考試與招生相關網站</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矩形 5"/>
          <p:cNvSpPr/>
          <p:nvPr/>
        </p:nvSpPr>
        <p:spPr>
          <a:xfrm>
            <a:off x="1099904" y="1106941"/>
            <a:ext cx="3005951" cy="400110"/>
          </a:xfrm>
          <a:prstGeom prst="rect">
            <a:avLst/>
          </a:prstGeom>
        </p:spPr>
        <p:txBody>
          <a:bodyPr wrap="none">
            <a:spAutoFit/>
          </a:bodyPr>
          <a:lstStyle/>
          <a:p>
            <a:r>
              <a:rPr lang="zh-TW" altLang="en-US" sz="2000" b="1" dirty="0">
                <a:ea typeface="微軟正黑體" panose="020B0604030504040204" pitchFamily="34" charset="-120"/>
              </a:rPr>
              <a:t>技專校院招生策略委員會</a:t>
            </a:r>
            <a:endParaRPr lang="zh-TW" altLang="en-US" sz="2000" b="1" dirty="0"/>
          </a:p>
        </p:txBody>
      </p:sp>
      <p:sp>
        <p:nvSpPr>
          <p:cNvPr id="7" name="矩形 6"/>
          <p:cNvSpPr/>
          <p:nvPr/>
        </p:nvSpPr>
        <p:spPr>
          <a:xfrm>
            <a:off x="1099904" y="1481565"/>
            <a:ext cx="3162404" cy="400110"/>
          </a:xfrm>
          <a:prstGeom prst="rect">
            <a:avLst/>
          </a:prstGeom>
        </p:spPr>
        <p:txBody>
          <a:bodyPr wrap="none">
            <a:spAutoFit/>
          </a:bodyPr>
          <a:lstStyle/>
          <a:p>
            <a:r>
              <a:rPr lang="en-US" altLang="zh-TW" sz="2000" dirty="0">
                <a:solidFill>
                  <a:srgbClr val="0000FF"/>
                </a:solidFill>
                <a:latin typeface="Times New Roman" pitchFamily="18" charset="0"/>
                <a:ea typeface="微軟正黑體" panose="020B0604030504040204" pitchFamily="34" charset="-120"/>
                <a:cs typeface="Times New Roman" pitchFamily="18" charset="0"/>
              </a:rPr>
              <a:t>http://www.techadmi.edu.tw/</a:t>
            </a:r>
          </a:p>
        </p:txBody>
      </p:sp>
      <p:sp>
        <p:nvSpPr>
          <p:cNvPr id="8" name="矩形 7"/>
          <p:cNvSpPr/>
          <p:nvPr/>
        </p:nvSpPr>
        <p:spPr>
          <a:xfrm>
            <a:off x="3535323" y="2515054"/>
            <a:ext cx="1552028" cy="400110"/>
          </a:xfrm>
          <a:prstGeom prst="rect">
            <a:avLst/>
          </a:prstGeom>
        </p:spPr>
        <p:txBody>
          <a:bodyPr wrap="none">
            <a:spAutoFit/>
          </a:bodyPr>
          <a:lstStyle/>
          <a:p>
            <a:r>
              <a:rPr lang="zh-TW" altLang="en-US" sz="2000" b="1" dirty="0">
                <a:ea typeface="微軟正黑體" panose="020B0604030504040204" pitchFamily="34" charset="-120"/>
              </a:rPr>
              <a:t>技訊網</a:t>
            </a:r>
            <a:r>
              <a:rPr lang="en-US" altLang="zh-TW" sz="2000" b="1" dirty="0">
                <a:ea typeface="微軟正黑體" panose="020B0604030504040204" pitchFamily="34" charset="-120"/>
              </a:rPr>
              <a:t>-</a:t>
            </a:r>
            <a:r>
              <a:rPr lang="zh-TW" altLang="en-US" sz="2000" b="1" dirty="0">
                <a:ea typeface="微軟正黑體" panose="020B0604030504040204" pitchFamily="34" charset="-120"/>
              </a:rPr>
              <a:t>五專</a:t>
            </a:r>
            <a:endParaRPr lang="zh-TW" altLang="en-US" sz="2000" b="1" dirty="0"/>
          </a:p>
        </p:txBody>
      </p:sp>
      <p:sp>
        <p:nvSpPr>
          <p:cNvPr id="9" name="矩形 8"/>
          <p:cNvSpPr/>
          <p:nvPr/>
        </p:nvSpPr>
        <p:spPr>
          <a:xfrm>
            <a:off x="3535323" y="2884386"/>
            <a:ext cx="3773790" cy="400110"/>
          </a:xfrm>
          <a:prstGeom prst="rect">
            <a:avLst/>
          </a:prstGeom>
        </p:spPr>
        <p:txBody>
          <a:bodyPr wrap="none">
            <a:spAutoFit/>
          </a:bodyPr>
          <a:lstStyle/>
          <a:p>
            <a:r>
              <a:rPr lang="en-US" altLang="zh-TW" sz="2000" dirty="0">
                <a:solidFill>
                  <a:srgbClr val="0000FF"/>
                </a:solidFill>
                <a:latin typeface="Times New Roman" pitchFamily="18" charset="0"/>
                <a:ea typeface="微軟正黑體" panose="020B0604030504040204" pitchFamily="34" charset="-120"/>
                <a:cs typeface="Times New Roman" pitchFamily="18" charset="0"/>
              </a:rPr>
              <a:t>http://techexpo.moe.edu.tw/search/</a:t>
            </a:r>
          </a:p>
        </p:txBody>
      </p:sp>
      <p:sp>
        <p:nvSpPr>
          <p:cNvPr id="11" name="矩形 10"/>
          <p:cNvSpPr/>
          <p:nvPr/>
        </p:nvSpPr>
        <p:spPr>
          <a:xfrm>
            <a:off x="1168593" y="4055113"/>
            <a:ext cx="4572000" cy="400110"/>
          </a:xfrm>
          <a:prstGeom prst="rect">
            <a:avLst/>
          </a:prstGeom>
        </p:spPr>
        <p:txBody>
          <a:bodyPr>
            <a:spAutoFit/>
          </a:bodyPr>
          <a:lstStyle/>
          <a:p>
            <a:r>
              <a:rPr lang="en-US" altLang="zh-TW" sz="2000" b="1" dirty="0">
                <a:ea typeface="微軟正黑體" panose="020B0604030504040204" pitchFamily="34" charset="-120"/>
              </a:rPr>
              <a:t>110</a:t>
            </a:r>
            <a:r>
              <a:rPr lang="zh-TW" altLang="en-US" sz="2000" b="1" dirty="0">
                <a:ea typeface="微軟正黑體" panose="020B0604030504040204" pitchFamily="34" charset="-120"/>
              </a:rPr>
              <a:t>學年度適性入學宣導</a:t>
            </a:r>
            <a:r>
              <a:rPr lang="zh-TW" altLang="en-US" sz="2000" b="1" dirty="0" smtClean="0">
                <a:ea typeface="微軟正黑體" panose="020B0604030504040204" pitchFamily="34" charset="-120"/>
              </a:rPr>
              <a:t>網站</a:t>
            </a:r>
            <a:endParaRPr lang="zh-TW" altLang="en-US" sz="2000" b="1" dirty="0"/>
          </a:p>
        </p:txBody>
      </p:sp>
      <p:sp>
        <p:nvSpPr>
          <p:cNvPr id="12" name="矩形 11"/>
          <p:cNvSpPr/>
          <p:nvPr/>
        </p:nvSpPr>
        <p:spPr>
          <a:xfrm>
            <a:off x="3417844" y="5492419"/>
            <a:ext cx="4956676" cy="400110"/>
          </a:xfrm>
          <a:prstGeom prst="rect">
            <a:avLst/>
          </a:prstGeom>
        </p:spPr>
        <p:txBody>
          <a:bodyPr wrap="square">
            <a:spAutoFit/>
          </a:bodyPr>
          <a:lstStyle/>
          <a:p>
            <a:r>
              <a:rPr lang="zh-TW" altLang="en-US" sz="2000" b="1" dirty="0">
                <a:ea typeface="微軟正黑體" panose="020B0604030504040204" pitchFamily="34" charset="-120"/>
              </a:rPr>
              <a:t>國中教育會考辦理單位</a:t>
            </a:r>
            <a:r>
              <a:rPr lang="en-US" altLang="zh-TW" sz="2000" b="1" dirty="0">
                <a:ea typeface="微軟正黑體" panose="020B0604030504040204" pitchFamily="34" charset="-120"/>
              </a:rPr>
              <a:t>-</a:t>
            </a:r>
            <a:r>
              <a:rPr lang="zh-TW" altLang="en-US" sz="2000" b="1" dirty="0">
                <a:ea typeface="微軟正黑體" panose="020B0604030504040204" pitchFamily="34" charset="-120"/>
              </a:rPr>
              <a:t>臺師大心測</a:t>
            </a:r>
            <a:r>
              <a:rPr lang="zh-TW" altLang="en-US" sz="2000" b="1" dirty="0" smtClean="0">
                <a:ea typeface="微軟正黑體" panose="020B0604030504040204" pitchFamily="34" charset="-120"/>
              </a:rPr>
              <a:t>中心</a:t>
            </a:r>
            <a:endParaRPr lang="zh-TW" altLang="en-US" sz="2000" b="1" dirty="0">
              <a:ea typeface="微軟正黑體" panose="020B0604030504040204" pitchFamily="34" charset="-120"/>
            </a:endParaRPr>
          </a:p>
        </p:txBody>
      </p:sp>
      <p:sp>
        <p:nvSpPr>
          <p:cNvPr id="14" name="矩形 13"/>
          <p:cNvSpPr/>
          <p:nvPr/>
        </p:nvSpPr>
        <p:spPr>
          <a:xfrm>
            <a:off x="1168593" y="4427060"/>
            <a:ext cx="2777683" cy="400110"/>
          </a:xfrm>
          <a:prstGeom prst="rect">
            <a:avLst/>
          </a:prstGeom>
        </p:spPr>
        <p:txBody>
          <a:bodyPr wrap="none">
            <a:spAutoFit/>
          </a:bodyPr>
          <a:lstStyle/>
          <a:p>
            <a:r>
              <a:rPr lang="en-US" altLang="zh-TW" sz="2000" dirty="0">
                <a:solidFill>
                  <a:srgbClr val="0000FF"/>
                </a:solidFill>
                <a:latin typeface="Times New Roman" pitchFamily="18" charset="0"/>
                <a:ea typeface="微軟正黑體" panose="020B0604030504040204" pitchFamily="34" charset="-120"/>
                <a:cs typeface="Times New Roman" pitchFamily="18" charset="0"/>
              </a:rPr>
              <a:t>http://adapt.k12ea.gov.tw</a:t>
            </a:r>
          </a:p>
        </p:txBody>
      </p:sp>
      <p:sp>
        <p:nvSpPr>
          <p:cNvPr id="15" name="矩形 14"/>
          <p:cNvSpPr/>
          <p:nvPr/>
        </p:nvSpPr>
        <p:spPr>
          <a:xfrm>
            <a:off x="3417844" y="5860653"/>
            <a:ext cx="2480166" cy="400110"/>
          </a:xfrm>
          <a:prstGeom prst="rect">
            <a:avLst/>
          </a:prstGeom>
        </p:spPr>
        <p:txBody>
          <a:bodyPr wrap="none">
            <a:spAutoFit/>
          </a:bodyPr>
          <a:lstStyle/>
          <a:p>
            <a:r>
              <a:rPr lang="en-US" altLang="zh-TW" sz="2000" dirty="0">
                <a:solidFill>
                  <a:srgbClr val="0000FF"/>
                </a:solidFill>
                <a:latin typeface="Times New Roman" pitchFamily="18" charset="0"/>
                <a:ea typeface="微軟正黑體" panose="020B0604030504040204" pitchFamily="34" charset="-120"/>
                <a:cs typeface="Times New Roman" pitchFamily="18" charset="0"/>
              </a:rPr>
              <a:t>http://cap.rcpet.edu.tw</a:t>
            </a:r>
            <a:endParaRPr lang="zh-TW" altLang="en-US" sz="2000" dirty="0">
              <a:solidFill>
                <a:srgbClr val="0000FF"/>
              </a:solidFill>
              <a:latin typeface="Times New Roman" pitchFamily="18" charset="0"/>
              <a:ea typeface="微軟正黑體" panose="020B0604030504040204" pitchFamily="34" charset="-120"/>
              <a:cs typeface="Times New Roman" pitchFamily="18" charset="0"/>
            </a:endParaRPr>
          </a:p>
        </p:txBody>
      </p:sp>
      <p:sp>
        <p:nvSpPr>
          <p:cNvPr id="25" name="文字方塊 24"/>
          <p:cNvSpPr txBox="1"/>
          <p:nvPr/>
        </p:nvSpPr>
        <p:spPr>
          <a:xfrm>
            <a:off x="6293112" y="510385"/>
            <a:ext cx="1524094" cy="2139047"/>
          </a:xfrm>
          <a:prstGeom prst="rect">
            <a:avLst/>
          </a:prstGeom>
          <a:noFill/>
        </p:spPr>
        <p:txBody>
          <a:bodyPr wrap="square" rtlCol="0">
            <a:spAutoFit/>
          </a:bodyPr>
          <a:lstStyle/>
          <a:p>
            <a:r>
              <a:rPr lang="en-US" altLang="zh-TW" sz="13300" b="1" dirty="0" smtClean="0">
                <a:solidFill>
                  <a:srgbClr val="0EF2ED"/>
                </a:solidFill>
                <a:latin typeface="華康儷粗圓" panose="020F0709000000000000" pitchFamily="49" charset="-120"/>
                <a:ea typeface="華康儷粗圓" panose="020F0709000000000000" pitchFamily="49" charset="-120"/>
              </a:rPr>
              <a:t>&gt;</a:t>
            </a:r>
            <a:endParaRPr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26" name="文字方塊 25"/>
          <p:cNvSpPr txBox="1"/>
          <p:nvPr/>
        </p:nvSpPr>
        <p:spPr>
          <a:xfrm>
            <a:off x="6773501" y="510385"/>
            <a:ext cx="1524094" cy="2139047"/>
          </a:xfrm>
          <a:prstGeom prst="rect">
            <a:avLst/>
          </a:prstGeom>
          <a:noFill/>
        </p:spPr>
        <p:txBody>
          <a:bodyPr wrap="square" rtlCol="0">
            <a:spAutoFit/>
          </a:bodyPr>
          <a:lstStyle/>
          <a:p>
            <a:r>
              <a:rPr lang="en-US" altLang="zh-TW" sz="13300" b="1" dirty="0" smtClean="0">
                <a:solidFill>
                  <a:srgbClr val="0BCBC7"/>
                </a:solidFill>
                <a:latin typeface="華康儷粗圓" panose="020F0709000000000000" pitchFamily="49" charset="-120"/>
                <a:ea typeface="華康儷粗圓" panose="020F0709000000000000" pitchFamily="49" charset="-120"/>
              </a:rPr>
              <a:t>&gt;</a:t>
            </a:r>
            <a:endParaRPr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27" name="文字方塊 26"/>
          <p:cNvSpPr txBox="1"/>
          <p:nvPr/>
        </p:nvSpPr>
        <p:spPr>
          <a:xfrm>
            <a:off x="6556142" y="3404520"/>
            <a:ext cx="1524094" cy="2139047"/>
          </a:xfrm>
          <a:prstGeom prst="rect">
            <a:avLst/>
          </a:prstGeom>
          <a:noFill/>
        </p:spPr>
        <p:txBody>
          <a:bodyPr wrap="square" rtlCol="0">
            <a:spAutoFit/>
          </a:bodyPr>
          <a:lstStyle/>
          <a:p>
            <a:r>
              <a:rPr lang="en-US" altLang="zh-TW" sz="13300" b="1" dirty="0" smtClean="0">
                <a:solidFill>
                  <a:srgbClr val="FFC5C5"/>
                </a:solidFill>
                <a:latin typeface="華康儷粗圓" panose="020F0709000000000000" pitchFamily="49" charset="-120"/>
                <a:ea typeface="華康儷粗圓" panose="020F0709000000000000" pitchFamily="49" charset="-120"/>
              </a:rPr>
              <a:t>&gt;</a:t>
            </a:r>
            <a:endParaRPr lang="zh-TW" altLang="en-US" sz="13300" b="1" dirty="0">
              <a:solidFill>
                <a:srgbClr val="FFC5C5"/>
              </a:solidFill>
              <a:latin typeface="華康儷粗圓" panose="020F0709000000000000" pitchFamily="49" charset="-120"/>
              <a:ea typeface="華康儷粗圓" panose="020F0709000000000000" pitchFamily="49" charset="-120"/>
            </a:endParaRPr>
          </a:p>
        </p:txBody>
      </p:sp>
      <p:sp>
        <p:nvSpPr>
          <p:cNvPr id="28" name="文字方塊 27"/>
          <p:cNvSpPr txBox="1"/>
          <p:nvPr/>
        </p:nvSpPr>
        <p:spPr>
          <a:xfrm>
            <a:off x="7036531" y="3404520"/>
            <a:ext cx="1524094" cy="2139047"/>
          </a:xfrm>
          <a:prstGeom prst="rect">
            <a:avLst/>
          </a:prstGeom>
          <a:noFill/>
        </p:spPr>
        <p:txBody>
          <a:bodyPr wrap="square" rtlCol="0">
            <a:spAutoFit/>
          </a:bodyPr>
          <a:lstStyle/>
          <a:p>
            <a:r>
              <a:rPr lang="en-US" altLang="zh-TW" sz="13300" b="1" dirty="0" smtClean="0">
                <a:solidFill>
                  <a:srgbClr val="FF8989"/>
                </a:solidFill>
                <a:latin typeface="華康儷粗圓" panose="020F0709000000000000" pitchFamily="49" charset="-120"/>
                <a:ea typeface="華康儷粗圓" panose="020F0709000000000000" pitchFamily="49" charset="-120"/>
              </a:rPr>
              <a:t>&gt;</a:t>
            </a:r>
            <a:endParaRPr lang="zh-TW" altLang="en-US" sz="13300" b="1" dirty="0">
              <a:solidFill>
                <a:srgbClr val="FF8989"/>
              </a:solidFill>
              <a:latin typeface="華康儷粗圓" panose="020F0709000000000000" pitchFamily="49" charset="-120"/>
              <a:ea typeface="華康儷粗圓" panose="020F0709000000000000" pitchFamily="49" charset="-120"/>
            </a:endParaRPr>
          </a:p>
        </p:txBody>
      </p:sp>
      <p:sp>
        <p:nvSpPr>
          <p:cNvPr id="29" name="文字方塊 28"/>
          <p:cNvSpPr txBox="1"/>
          <p:nvPr/>
        </p:nvSpPr>
        <p:spPr>
          <a:xfrm rot="10800000">
            <a:off x="693148" y="2194550"/>
            <a:ext cx="1524094" cy="1800493"/>
          </a:xfrm>
          <a:prstGeom prst="rect">
            <a:avLst/>
          </a:prstGeom>
          <a:noFill/>
        </p:spPr>
        <p:txBody>
          <a:bodyPr wrap="square" rtlCol="0">
            <a:spAutoFit/>
          </a:bodyPr>
          <a:lstStyle/>
          <a:p>
            <a:r>
              <a:rPr lang="en-US" altLang="zh-TW" sz="11100" b="1" dirty="0" smtClean="0">
                <a:solidFill>
                  <a:srgbClr val="A8C6EA"/>
                </a:solidFill>
                <a:latin typeface="華康儷粗圓" panose="020F0709000000000000" pitchFamily="49" charset="-120"/>
                <a:ea typeface="華康儷粗圓" panose="020F0709000000000000" pitchFamily="49" charset="-120"/>
              </a:rPr>
              <a:t>&gt;</a:t>
            </a:r>
            <a:endParaRPr lang="zh-TW" altLang="en-US" sz="11100" b="1" dirty="0">
              <a:solidFill>
                <a:srgbClr val="A8C6EA"/>
              </a:solidFill>
              <a:latin typeface="華康儷粗圓" panose="020F0709000000000000" pitchFamily="49" charset="-120"/>
              <a:ea typeface="華康儷粗圓" panose="020F0709000000000000" pitchFamily="49" charset="-120"/>
            </a:endParaRPr>
          </a:p>
        </p:txBody>
      </p:sp>
      <p:sp>
        <p:nvSpPr>
          <p:cNvPr id="30" name="文字方塊 29"/>
          <p:cNvSpPr txBox="1"/>
          <p:nvPr/>
        </p:nvSpPr>
        <p:spPr>
          <a:xfrm rot="10800000">
            <a:off x="212759" y="2194550"/>
            <a:ext cx="1524094" cy="1800493"/>
          </a:xfrm>
          <a:prstGeom prst="rect">
            <a:avLst/>
          </a:prstGeom>
          <a:noFill/>
        </p:spPr>
        <p:txBody>
          <a:bodyPr wrap="square" rtlCol="0">
            <a:spAutoFit/>
          </a:bodyPr>
          <a:lstStyle/>
          <a:p>
            <a:r>
              <a:rPr lang="en-US" altLang="zh-TW" sz="11100" b="1" dirty="0" smtClean="0">
                <a:solidFill>
                  <a:srgbClr val="558ED5"/>
                </a:solidFill>
                <a:latin typeface="華康儷粗圓" panose="020F0709000000000000" pitchFamily="49" charset="-120"/>
                <a:ea typeface="華康儷粗圓" panose="020F0709000000000000" pitchFamily="49" charset="-120"/>
              </a:rPr>
              <a:t>&gt;</a:t>
            </a:r>
            <a:endParaRPr lang="zh-TW" altLang="en-US" sz="11100" b="1" dirty="0">
              <a:solidFill>
                <a:srgbClr val="558ED5"/>
              </a:solidFill>
              <a:latin typeface="華康儷粗圓" panose="020F0709000000000000" pitchFamily="49" charset="-120"/>
              <a:ea typeface="華康儷粗圓" panose="020F0709000000000000" pitchFamily="49" charset="-120"/>
            </a:endParaRPr>
          </a:p>
        </p:txBody>
      </p:sp>
      <p:sp>
        <p:nvSpPr>
          <p:cNvPr id="31" name="文字方塊 30"/>
          <p:cNvSpPr txBox="1"/>
          <p:nvPr/>
        </p:nvSpPr>
        <p:spPr>
          <a:xfrm rot="10800000">
            <a:off x="542843" y="5125858"/>
            <a:ext cx="1524094" cy="1800493"/>
          </a:xfrm>
          <a:prstGeom prst="rect">
            <a:avLst/>
          </a:prstGeom>
          <a:noFill/>
        </p:spPr>
        <p:txBody>
          <a:bodyPr wrap="square" rtlCol="0">
            <a:spAutoFit/>
          </a:bodyPr>
          <a:lstStyle/>
          <a:p>
            <a:r>
              <a:rPr lang="en-US" altLang="zh-TW" sz="11100" b="1" dirty="0" smtClean="0">
                <a:solidFill>
                  <a:srgbClr val="FCDDC4"/>
                </a:solidFill>
                <a:latin typeface="華康儷粗圓" panose="020F0709000000000000" pitchFamily="49" charset="-120"/>
                <a:ea typeface="華康儷粗圓" panose="020F0709000000000000" pitchFamily="49" charset="-120"/>
              </a:rPr>
              <a:t>&gt;</a:t>
            </a:r>
            <a:endParaRPr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2" name="文字方塊 31"/>
          <p:cNvSpPr txBox="1"/>
          <p:nvPr/>
        </p:nvSpPr>
        <p:spPr>
          <a:xfrm rot="10800000">
            <a:off x="62454" y="5125858"/>
            <a:ext cx="1524094" cy="1800493"/>
          </a:xfrm>
          <a:prstGeom prst="rect">
            <a:avLst/>
          </a:prstGeom>
          <a:noFill/>
        </p:spPr>
        <p:txBody>
          <a:bodyPr wrap="square" rtlCol="0">
            <a:spAutoFit/>
          </a:bodyPr>
          <a:lstStyle/>
          <a:p>
            <a:r>
              <a:rPr lang="en-US" altLang="zh-TW" sz="11100" b="1" dirty="0" smtClean="0">
                <a:solidFill>
                  <a:srgbClr val="FAC090"/>
                </a:solidFill>
                <a:latin typeface="華康儷粗圓" panose="020F0709000000000000" pitchFamily="49" charset="-120"/>
                <a:ea typeface="華康儷粗圓" panose="020F0709000000000000" pitchFamily="49" charset="-120"/>
              </a:rPr>
              <a:t>&gt;</a:t>
            </a:r>
            <a:endParaRPr lang="zh-TW" altLang="en-US" sz="11100" b="1" dirty="0">
              <a:solidFill>
                <a:srgbClr val="FAC090"/>
              </a:solidFill>
              <a:latin typeface="華康儷粗圓" panose="020F0709000000000000" pitchFamily="49" charset="-120"/>
              <a:ea typeface="華康儷粗圓" panose="020F0709000000000000" pitchFamily="49" charset="-120"/>
            </a:endParaRPr>
          </a:p>
        </p:txBody>
      </p:sp>
      <p:sp>
        <p:nvSpPr>
          <p:cNvPr id="13" name="投影片編號版面配置區 12"/>
          <p:cNvSpPr>
            <a:spLocks noGrp="1"/>
          </p:cNvSpPr>
          <p:nvPr>
            <p:ph type="sldNum" sz="quarter" idx="12"/>
          </p:nvPr>
        </p:nvSpPr>
        <p:spPr/>
        <p:txBody>
          <a:bodyPr/>
          <a:lstStyle/>
          <a:p>
            <a:pPr>
              <a:defRPr/>
            </a:pPr>
            <a:fld id="{BCF6C782-A86A-45BB-B3F6-D32D537A4B8D}" type="slidenum">
              <a:rPr lang="zh-TW" altLang="en-US" smtClean="0">
                <a:latin typeface="Times New Roman" pitchFamily="18" charset="0"/>
                <a:cs typeface="Times New Roman" pitchFamily="18" charset="0"/>
              </a:rPr>
              <a:pPr>
                <a:defRPr/>
              </a:pPr>
              <a:t>67</a:t>
            </a:fld>
            <a:endParaRPr lang="zh-TW" altLang="en-US"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980728"/>
            <a:ext cx="8064896" cy="1944215"/>
          </a:xfrm>
        </p:spPr>
        <p:txBody>
          <a:bodyPr/>
          <a:lstStyle/>
          <a:p>
            <a:pPr algn="just"/>
            <a:r>
              <a:rPr lang="zh-TW" altLang="en-US" dirty="0">
                <a:ea typeface="微軟正黑體" panose="020B0604030504040204" pitchFamily="34" charset="-120"/>
              </a:rPr>
              <a:t>本會每年彙編當學年度「多元入學進路</a:t>
            </a:r>
            <a:r>
              <a:rPr lang="zh-TW" altLang="en-US" dirty="0" smtClean="0">
                <a:ea typeface="微軟正黑體" panose="020B0604030504040204" pitchFamily="34" charset="-120"/>
              </a:rPr>
              <a:t>指南」，</a:t>
            </a:r>
            <a:r>
              <a:rPr lang="en-US" altLang="zh-TW" dirty="0" smtClean="0">
                <a:ea typeface="微軟正黑體" panose="020B0604030504040204" pitchFamily="34" charset="-120"/>
              </a:rPr>
              <a:t>110</a:t>
            </a:r>
            <a:r>
              <a:rPr lang="zh-TW" altLang="en-US" dirty="0" smtClean="0">
                <a:ea typeface="微軟正黑體" panose="020B0604030504040204" pitchFamily="34" charset="-120"/>
              </a:rPr>
              <a:t>學年度版自</a:t>
            </a:r>
            <a:r>
              <a:rPr lang="en-US" altLang="zh-TW" dirty="0" smtClean="0">
                <a:ea typeface="微軟正黑體" panose="020B0604030504040204" pitchFamily="34" charset="-120"/>
              </a:rPr>
              <a:t>110</a:t>
            </a:r>
            <a:r>
              <a:rPr lang="zh-TW" altLang="en-US" dirty="0" smtClean="0">
                <a:ea typeface="微軟正黑體" panose="020B0604030504040204" pitchFamily="34" charset="-120"/>
              </a:rPr>
              <a:t>年</a:t>
            </a:r>
            <a:r>
              <a:rPr lang="en-US" altLang="zh-TW" dirty="0" smtClean="0">
                <a:ea typeface="微軟正黑體" panose="020B0604030504040204" pitchFamily="34" charset="-120"/>
              </a:rPr>
              <a:t>1</a:t>
            </a:r>
            <a:r>
              <a:rPr lang="zh-TW" altLang="en-US" dirty="0" smtClean="0">
                <a:ea typeface="微軟正黑體" panose="020B0604030504040204" pitchFamily="34" charset="-120"/>
              </a:rPr>
              <a:t>月</a:t>
            </a:r>
            <a:r>
              <a:rPr lang="zh-TW" altLang="en-US" dirty="0">
                <a:ea typeface="微軟正黑體" panose="020B0604030504040204" pitchFamily="34" charset="-120"/>
              </a:rPr>
              <a:t>起可至本會官</a:t>
            </a:r>
            <a:r>
              <a:rPr lang="zh-TW" altLang="en-US" dirty="0" smtClean="0">
                <a:ea typeface="微軟正黑體" panose="020B0604030504040204" pitchFamily="34" charset="-120"/>
              </a:rPr>
              <a:t>網</a:t>
            </a:r>
            <a:r>
              <a:rPr lang="en-US" altLang="zh-TW" sz="2000" dirty="0" smtClean="0">
                <a:ea typeface="微軟正黑體" panose="020B0604030504040204" pitchFamily="34" charset="-120"/>
              </a:rPr>
              <a:t>(</a:t>
            </a:r>
            <a:r>
              <a:rPr lang="zh-TW" altLang="en-US" sz="2000" dirty="0" smtClean="0">
                <a:ea typeface="微軟正黑體" panose="020B0604030504040204" pitchFamily="34" charset="-120"/>
              </a:rPr>
              <a:t>網址：</a:t>
            </a:r>
            <a:r>
              <a:rPr lang="en-US" altLang="zh-TW" sz="2000" dirty="0" smtClean="0">
                <a:ea typeface="微軟正黑體" panose="020B0604030504040204" pitchFamily="34" charset="-120"/>
              </a:rPr>
              <a:t>https</a:t>
            </a:r>
            <a:r>
              <a:rPr lang="en-US" altLang="zh-TW" sz="2000" dirty="0">
                <a:ea typeface="微軟正黑體" panose="020B0604030504040204" pitchFamily="34" charset="-120"/>
              </a:rPr>
              <a:t>://</a:t>
            </a:r>
            <a:r>
              <a:rPr lang="en-US" altLang="zh-TW" sz="2000" dirty="0" smtClean="0">
                <a:ea typeface="微軟正黑體" panose="020B0604030504040204" pitchFamily="34" charset="-120"/>
              </a:rPr>
              <a:t>www.techadmi.edu.tw/page.php?pid=61)</a:t>
            </a:r>
            <a:r>
              <a:rPr lang="zh-TW" altLang="en-US" dirty="0" smtClean="0">
                <a:ea typeface="微軟正黑體" panose="020B0604030504040204" pitchFamily="34" charset="-120"/>
              </a:rPr>
              <a:t>下載</a:t>
            </a:r>
            <a:r>
              <a:rPr lang="zh-TW" altLang="en-US" dirty="0">
                <a:ea typeface="微軟正黑體" panose="020B0604030504040204" pitchFamily="34" charset="-120"/>
              </a:rPr>
              <a:t>使用。</a:t>
            </a:r>
          </a:p>
        </p:txBody>
      </p:sp>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陸、招生資訊查詢</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多元入學進路指南</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8" name="群組 7"/>
          <p:cNvGrpSpPr/>
          <p:nvPr/>
        </p:nvGrpSpPr>
        <p:grpSpPr>
          <a:xfrm>
            <a:off x="781803" y="2996952"/>
            <a:ext cx="7580395" cy="3257186"/>
            <a:chOff x="938108" y="3196150"/>
            <a:chExt cx="7077006" cy="3040887"/>
          </a:xfrm>
        </p:grpSpPr>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08" y="3201997"/>
              <a:ext cx="2218978" cy="3035040"/>
            </a:xfrm>
            <a:prstGeom prst="rect">
              <a:avLst/>
            </a:prstGeom>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6889" y="3196150"/>
              <a:ext cx="2218978" cy="3035040"/>
            </a:xfrm>
            <a:prstGeom prst="rect">
              <a:avLst/>
            </a:prstGeom>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3196150"/>
              <a:ext cx="2218978" cy="3035040"/>
            </a:xfrm>
            <a:prstGeom prst="rect">
              <a:avLst/>
            </a:prstGeom>
          </p:spPr>
        </p:pic>
      </p:grpSp>
      <p:sp>
        <p:nvSpPr>
          <p:cNvPr id="4" name="投影片編號版面配置區 3"/>
          <p:cNvSpPr>
            <a:spLocks noGrp="1"/>
          </p:cNvSpPr>
          <p:nvPr>
            <p:ph type="sldNum" sz="quarter" idx="12"/>
          </p:nvPr>
        </p:nvSpPr>
        <p:spPr/>
        <p:txBody>
          <a:bodyPr/>
          <a:lstStyle/>
          <a:p>
            <a:pPr>
              <a:defRPr/>
            </a:pPr>
            <a:fld id="{BCF6C782-A86A-45BB-B3F6-D32D537A4B8D}" type="slidenum">
              <a:rPr lang="zh-TW" altLang="en-US" smtClean="0"/>
              <a:pPr>
                <a:defRPr/>
              </a:pPr>
              <a:t>68</a:t>
            </a:fld>
            <a:endParaRPr lang="zh-TW" altLang="en-US"/>
          </a:p>
        </p:txBody>
      </p:sp>
    </p:spTree>
    <p:extLst>
      <p:ext uri="{BB962C8B-B14F-4D97-AF65-F5344CB8AC3E}">
        <p14:creationId xmlns:p14="http://schemas.microsoft.com/office/powerpoint/2010/main" val="2221366406"/>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428001" y="-1134664"/>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nvGrpSpPr>
          <p:cNvPr id="2" name="群組 1"/>
          <p:cNvGrpSpPr/>
          <p:nvPr/>
        </p:nvGrpSpPr>
        <p:grpSpPr>
          <a:xfrm>
            <a:off x="367841" y="2201167"/>
            <a:ext cx="2357757" cy="2497662"/>
            <a:chOff x="367841" y="1926088"/>
            <a:chExt cx="2617428" cy="2772741"/>
          </a:xfrm>
        </p:grpSpPr>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3074554"/>
              <a:ext cx="1207422" cy="646331"/>
            </a:xfrm>
            <a:prstGeom prst="rect">
              <a:avLst/>
            </a:prstGeom>
          </p:spPr>
          <p:txBody>
            <a:bodyPr wrap="square">
              <a:spAutoFit/>
            </a:bodyPr>
            <a:lstStyle/>
            <a:p>
              <a:pPr algn="ctr"/>
              <a:r>
                <a:rPr lang="en-US" altLang="zh-TW" sz="3200" dirty="0" smtClean="0">
                  <a:solidFill>
                    <a:schemeClr val="bg1"/>
                  </a:solidFill>
                  <a:latin typeface="微軟正黑體" panose="020B0604030504040204" pitchFamily="34" charset="-120"/>
                  <a:ea typeface="微軟正黑體" panose="020B0604030504040204" pitchFamily="34" charset="-120"/>
                </a:rPr>
                <a:t>END</a:t>
              </a:r>
              <a:endParaRPr lang="zh-TW" altLang="en-US" sz="3200" dirty="0">
                <a:solidFill>
                  <a:schemeClr val="bg1"/>
                </a:solidFill>
                <a:latin typeface="微軟正黑體" panose="020B0604030504040204" pitchFamily="34" charset="-120"/>
                <a:ea typeface="微軟正黑體" panose="020B0604030504040204" pitchFamily="34" charset="-120"/>
              </a:endParaRPr>
            </a:p>
          </p:txBody>
        </p:sp>
      </p:grpSp>
      <p:sp>
        <p:nvSpPr>
          <p:cNvPr id="27" name="矩形 26"/>
          <p:cNvSpPr/>
          <p:nvPr/>
        </p:nvSpPr>
        <p:spPr>
          <a:xfrm>
            <a:off x="2674981" y="3192833"/>
            <a:ext cx="6285438" cy="1569660"/>
          </a:xfrm>
          <a:prstGeom prst="rect">
            <a:avLst/>
          </a:prstGeom>
        </p:spPr>
        <p:txBody>
          <a:bodyPr wrap="square">
            <a:spAutoFit/>
          </a:bodyPr>
          <a:lstStyle/>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五專招生管道介紹完畢</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感謝您的聆聽</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
        <p:nvSpPr>
          <p:cNvPr id="16" name="矩形 15"/>
          <p:cNvSpPr/>
          <p:nvPr/>
        </p:nvSpPr>
        <p:spPr>
          <a:xfrm flipH="1">
            <a:off x="1" y="859"/>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4016230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圖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28" y="3401894"/>
            <a:ext cx="4550419" cy="2015859"/>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357" y="565918"/>
            <a:ext cx="2540169" cy="2032135"/>
          </a:xfrm>
          <a:prstGeom prst="rect">
            <a:avLst/>
          </a:prstGeom>
        </p:spPr>
      </p:pic>
      <p:sp>
        <p:nvSpPr>
          <p:cNvPr id="15" name="向右箭號 14"/>
          <p:cNvSpPr/>
          <p:nvPr/>
        </p:nvSpPr>
        <p:spPr>
          <a:xfrm>
            <a:off x="3911629" y="1144341"/>
            <a:ext cx="3240088"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向右箭號 15"/>
          <p:cNvSpPr/>
          <p:nvPr/>
        </p:nvSpPr>
        <p:spPr>
          <a:xfrm>
            <a:off x="6443662" y="2565251"/>
            <a:ext cx="720725"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向右箭號 16"/>
          <p:cNvSpPr/>
          <p:nvPr/>
        </p:nvSpPr>
        <p:spPr>
          <a:xfrm>
            <a:off x="4701848" y="4409823"/>
            <a:ext cx="2462540" cy="503238"/>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向右箭號 17"/>
          <p:cNvSpPr/>
          <p:nvPr/>
        </p:nvSpPr>
        <p:spPr>
          <a:xfrm>
            <a:off x="6633514" y="5516563"/>
            <a:ext cx="530874"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矩形 18"/>
          <p:cNvSpPr/>
          <p:nvPr/>
        </p:nvSpPr>
        <p:spPr>
          <a:xfrm>
            <a:off x="7308850" y="765175"/>
            <a:ext cx="1150938" cy="5688013"/>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熟</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悉</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職</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場</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環</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境</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提</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早</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卡</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位</a:t>
            </a:r>
          </a:p>
        </p:txBody>
      </p:sp>
      <p:pic>
        <p:nvPicPr>
          <p:cNvPr id="20" name="圖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559" y="1492347"/>
            <a:ext cx="331194" cy="993581"/>
          </a:xfrm>
          <a:prstGeom prst="rect">
            <a:avLst/>
          </a:prstGeom>
        </p:spPr>
      </p:pic>
      <p:pic>
        <p:nvPicPr>
          <p:cNvPr id="25" name="圖片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4301" y="2095846"/>
            <a:ext cx="2670057" cy="1964180"/>
          </a:xfrm>
          <a:prstGeom prst="rect">
            <a:avLst/>
          </a:prstGeom>
        </p:spPr>
      </p:pic>
      <p:pic>
        <p:nvPicPr>
          <p:cNvPr id="23" name="圖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669" y="2844395"/>
            <a:ext cx="439003" cy="1168912"/>
          </a:xfrm>
          <a:prstGeom prst="rect">
            <a:avLst/>
          </a:prstGeom>
        </p:spPr>
      </p:pic>
      <p:pic>
        <p:nvPicPr>
          <p:cNvPr id="32" name="圖片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4047" y="5580331"/>
            <a:ext cx="1120932" cy="1215952"/>
          </a:xfrm>
          <a:prstGeom prst="rect">
            <a:avLst/>
          </a:prstGeom>
        </p:spPr>
      </p:pic>
      <p:pic>
        <p:nvPicPr>
          <p:cNvPr id="33" name="圖片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7210" y="4953385"/>
            <a:ext cx="2356304" cy="2005476"/>
          </a:xfrm>
          <a:prstGeom prst="rect">
            <a:avLst/>
          </a:prstGeom>
        </p:spPr>
      </p:pic>
      <p:pic>
        <p:nvPicPr>
          <p:cNvPr id="6" name="圖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520" y="4379446"/>
            <a:ext cx="1277123" cy="1362265"/>
          </a:xfrm>
          <a:prstGeom prst="rect">
            <a:avLst/>
          </a:prstGeom>
        </p:spPr>
      </p:pic>
      <p:sp>
        <p:nvSpPr>
          <p:cNvPr id="22" name="矩形 21"/>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3389D979-77D4-4AA7-9D0B-5088B9A32813}" type="slidenum">
              <a:rPr lang="zh-TW" altLang="en-US" smtClean="0"/>
              <a:pPr>
                <a:defRPr/>
              </a:pPr>
              <a:t>7</a:t>
            </a:fld>
            <a:endParaRPr lang="zh-TW" altLang="en-US"/>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a:extLst>
              <a:ext uri="{28A0092B-C50C-407E-A947-70E740481C1C}">
                <a14:useLocalDpi xmlns:a14="http://schemas.microsoft.com/office/drawing/2010/main" val="0"/>
              </a:ext>
            </a:extLst>
          </a:blip>
          <a:srcRect l="6466" t="35391" r="13169" b="21886"/>
          <a:stretch/>
        </p:blipFill>
        <p:spPr>
          <a:xfrm>
            <a:off x="1475656" y="4320251"/>
            <a:ext cx="6264696" cy="2664297"/>
          </a:xfrm>
          <a:prstGeom prst="rect">
            <a:avLst/>
          </a:prstGeom>
        </p:spPr>
      </p:pic>
      <p:grpSp>
        <p:nvGrpSpPr>
          <p:cNvPr id="4" name="群組 3"/>
          <p:cNvGrpSpPr/>
          <p:nvPr/>
        </p:nvGrpSpPr>
        <p:grpSpPr>
          <a:xfrm>
            <a:off x="683568" y="1340768"/>
            <a:ext cx="3159412" cy="4583825"/>
            <a:chOff x="-59573" y="1863088"/>
            <a:chExt cx="3159412" cy="4583825"/>
          </a:xfrm>
        </p:grpSpPr>
        <p:pic>
          <p:nvPicPr>
            <p:cNvPr id="2" name="圖片 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3" name="文字方塊 2"/>
            <p:cNvSpPr txBox="1"/>
            <p:nvPr/>
          </p:nvSpPr>
          <p:spPr>
            <a:xfrm>
              <a:off x="817210" y="2263204"/>
              <a:ext cx="1361005"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二技</a:t>
              </a:r>
            </a:p>
          </p:txBody>
        </p:sp>
        <p:sp>
          <p:nvSpPr>
            <p:cNvPr id="43" name="文字方塊 42"/>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插大</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轉四技</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報考研究所</a:t>
              </a:r>
            </a:p>
          </p:txBody>
        </p:sp>
        <p:sp>
          <p:nvSpPr>
            <p:cNvPr id="53" name="文字方塊 52"/>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出國留學</a:t>
              </a:r>
            </a:p>
          </p:txBody>
        </p:sp>
      </p:grpSp>
      <p:grpSp>
        <p:nvGrpSpPr>
          <p:cNvPr id="54" name="群組 53"/>
          <p:cNvGrpSpPr/>
          <p:nvPr/>
        </p:nvGrpSpPr>
        <p:grpSpPr>
          <a:xfrm>
            <a:off x="5512128" y="1511940"/>
            <a:ext cx="3159412" cy="4583825"/>
            <a:chOff x="-59573" y="1863088"/>
            <a:chExt cx="3159412" cy="4583825"/>
          </a:xfrm>
        </p:grpSpPr>
        <p:pic>
          <p:nvPicPr>
            <p:cNvPr id="55" name="圖片 5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56" name="文字方塊 55"/>
            <p:cNvSpPr txBox="1"/>
            <p:nvPr/>
          </p:nvSpPr>
          <p:spPr>
            <a:xfrm>
              <a:off x="625378" y="2263204"/>
              <a:ext cx="1853170"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公職考試</a:t>
              </a:r>
            </a:p>
          </p:txBody>
        </p:sp>
        <p:sp>
          <p:nvSpPr>
            <p:cNvPr id="57" name="文字方塊 56"/>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醫療機構</a:t>
              </a:r>
            </a:p>
          </p:txBody>
        </p:sp>
        <p:sp>
          <p:nvSpPr>
            <p:cNvPr id="58" name="文字方塊 57"/>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公民營企業</a:t>
              </a:r>
            </a:p>
          </p:txBody>
        </p:sp>
        <p:sp>
          <p:nvSpPr>
            <p:cNvPr id="59" name="文字方塊 58"/>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自行創業</a:t>
              </a:r>
            </a:p>
          </p:txBody>
        </p:sp>
      </p:grpSp>
      <p:sp>
        <p:nvSpPr>
          <p:cNvPr id="17" name="矩形 16"/>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壹</a:t>
            </a:r>
            <a:r>
              <a:rPr kumimoji="0" lang="zh-TW" altLang="en-US"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、關於五專</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五專畢業生升學及就業發展</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BCF6C782-A86A-45BB-B3F6-D32D537A4B8D}" type="slidenum">
              <a:rPr lang="zh-TW" altLang="en-US" smtClean="0"/>
              <a:pPr>
                <a:defRPr/>
              </a:pPr>
              <a:t>8</a:t>
            </a:fld>
            <a:endParaRPr lang="zh-TW" altLang="en-US"/>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628111" y="1196752"/>
            <a:ext cx="7887778" cy="4986354"/>
            <a:chOff x="860686" y="1484784"/>
            <a:chExt cx="7887778" cy="4986354"/>
          </a:xfrm>
        </p:grpSpPr>
        <p:sp>
          <p:nvSpPr>
            <p:cNvPr id="18" name="圓角矩形 17"/>
            <p:cNvSpPr/>
            <p:nvPr/>
          </p:nvSpPr>
          <p:spPr bwMode="auto">
            <a:xfrm>
              <a:off x="4802936" y="2569510"/>
              <a:ext cx="3945528" cy="625319"/>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補助級距分為 </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5 </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級，補助金額為</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5,000</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35,000 </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，減輕其籌措學費</a:t>
              </a:r>
              <a:r>
                <a:rPr kumimoji="0" lang="zh-TW" altLang="en-US"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負擔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圓角矩形 18"/>
            <p:cNvSpPr/>
            <p:nvPr/>
          </p:nvSpPr>
          <p:spPr bwMode="auto">
            <a:xfrm>
              <a:off x="4754880" y="3383290"/>
              <a:ext cx="3993584" cy="146891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為提供經濟弱勢學生每月生活所需費用，參酌全額獎學金之精神，學校得依學校扶弱措施及學生需求情形，擇下列方式之一或全部辦理：</a:t>
              </a:r>
              <a:endParaRPr kumimoji="0" lang="en-US" altLang="zh-TW"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a:t>
              </a: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 學校得安排生活服務</a:t>
              </a:r>
              <a:r>
                <a:rPr kumimoji="0" lang="zh-TW" altLang="en-US" sz="12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學習</a:t>
              </a:r>
              <a:endParaRPr kumimoji="0" lang="en-US" altLang="zh-TW"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3,000 </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元以上未達 </a:t>
              </a:r>
              <a:r>
                <a:rPr kumimoji="0" lang="en-US" altLang="zh-TW"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之生活助學金者，學校不得安排生活服務</a:t>
              </a:r>
              <a:r>
                <a:rPr kumimoji="0" lang="zh-TW" altLang="en-US" sz="12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學習</a:t>
              </a:r>
              <a:endParaRPr kumimoji="0" lang="zh-TW" altLang="zh-TW"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圓角矩形 19"/>
            <p:cNvSpPr/>
            <p:nvPr/>
          </p:nvSpPr>
          <p:spPr bwMode="auto">
            <a:xfrm>
              <a:off x="4802936" y="5033862"/>
              <a:ext cx="3945528" cy="535557"/>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對於新貧、近貧或家庭發生急難之學生，由學校依學生困難實際狀況給予</a:t>
              </a:r>
              <a:r>
                <a:rPr kumimoji="0" lang="zh-TW" altLang="en-US"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補助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1" name="圓角矩形 20"/>
            <p:cNvSpPr/>
            <p:nvPr/>
          </p:nvSpPr>
          <p:spPr bwMode="auto">
            <a:xfrm>
              <a:off x="4802936" y="5798449"/>
              <a:ext cx="3945528" cy="62532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提供低收入戶學生</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校內宿舍免費住宿</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；另提供中低收入戶學生校內宿舍優先</a:t>
              </a:r>
              <a:r>
                <a:rPr kumimoji="0" lang="zh-TW" altLang="en-US"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住宿</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2"/>
            <p:cNvSpPr/>
            <p:nvPr/>
          </p:nvSpPr>
          <p:spPr bwMode="auto">
            <a:xfrm>
              <a:off x="4802936" y="1537158"/>
              <a:ext cx="3945528" cy="811722"/>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依專科學校法第</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44</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條規定，補助學費</a:t>
              </a:r>
              <a:r>
                <a:rPr kumimoji="0" lang="zh-TW" altLang="zh-TW"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全額</a:t>
              </a:r>
              <a:endPar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eaLnBrk="1" hangingPunct="1"/>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免繳納學費</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，僅須繳交雜費等其他費用</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zh-TW" sz="28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圓角矩形 1"/>
            <p:cNvSpPr/>
            <p:nvPr/>
          </p:nvSpPr>
          <p:spPr bwMode="auto">
            <a:xfrm>
              <a:off x="860686" y="1484784"/>
              <a:ext cx="1944216" cy="916470"/>
            </a:xfrm>
            <a:prstGeom prst="roundRect">
              <a:avLst>
                <a:gd name="adj" fmla="val 10015"/>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前三</a:t>
              </a: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年</a:t>
              </a:r>
            </a:p>
          </p:txBody>
        </p:sp>
        <p:sp>
          <p:nvSpPr>
            <p:cNvPr id="6" name="圓角矩形 5"/>
            <p:cNvSpPr/>
            <p:nvPr/>
          </p:nvSpPr>
          <p:spPr bwMode="auto">
            <a:xfrm>
              <a:off x="860686" y="2522140"/>
              <a:ext cx="1944216" cy="3948998"/>
            </a:xfrm>
            <a:prstGeom prst="roundRect">
              <a:avLst>
                <a:gd name="adj" fmla="val 4648"/>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四、五</a:t>
              </a:r>
              <a:endParaRPr lang="en-US" altLang="zh-TW"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年級</a:t>
              </a:r>
              <a:endParaRPr lang="en-US" altLang="zh-TW"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en-US" altLang="zh-TW"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依據「大專校院弱勢學生助學計畫」辦理</a:t>
              </a:r>
              <a:r>
                <a:rPr lang="en-US" altLang="zh-TW"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圓角矩形 7"/>
            <p:cNvSpPr/>
            <p:nvPr/>
          </p:nvSpPr>
          <p:spPr bwMode="auto">
            <a:xfrm>
              <a:off x="2915816" y="1484784"/>
              <a:ext cx="1944216" cy="91647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免納學費</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圓角矩形 8"/>
            <p:cNvSpPr/>
            <p:nvPr/>
          </p:nvSpPr>
          <p:spPr bwMode="auto">
            <a:xfrm>
              <a:off x="2915816" y="2522141"/>
              <a:ext cx="1944216" cy="720056"/>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圓角矩形 9"/>
            <p:cNvSpPr/>
            <p:nvPr/>
          </p:nvSpPr>
          <p:spPr bwMode="auto">
            <a:xfrm>
              <a:off x="2915816" y="3335922"/>
              <a:ext cx="1944216" cy="1563646"/>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生活</a:t>
              </a:r>
              <a:endParaRPr lang="en-US" altLang="zh-TW"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圓角矩形 10"/>
            <p:cNvSpPr/>
            <p:nvPr/>
          </p:nvSpPr>
          <p:spPr bwMode="auto">
            <a:xfrm>
              <a:off x="2915816" y="4993293"/>
              <a:ext cx="1944216" cy="616695"/>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緊急紓困</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圓角矩形 11"/>
            <p:cNvSpPr/>
            <p:nvPr/>
          </p:nvSpPr>
          <p:spPr bwMode="auto">
            <a:xfrm>
              <a:off x="2915816" y="5751081"/>
              <a:ext cx="1944216" cy="720057"/>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住宿優惠</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6" name="矩形 15"/>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五專免學費與助學補助</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3389D979-77D4-4AA7-9D0B-5088B9A32813}" type="slidenum">
              <a:rPr lang="zh-TW" altLang="en-US" smtClean="0"/>
              <a:pPr>
                <a:defRPr/>
              </a:pPr>
              <a:t>9</a:t>
            </a:fld>
            <a:endParaRPr lang="zh-TW" altLang="en-US"/>
          </a:p>
        </p:txBody>
      </p:sp>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8d9c0f4788a30b86eccc9af779e1251e0a0fa71"/>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type="triangle" w="med" len="med"/>
        </a:ln>
      </a:spPr>
      <a:bodyPr/>
      <a:lstStyle>
        <a:defPPr>
          <a:defRPr/>
        </a:defPPr>
      </a:lst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123123 - V2</Template>
  <TotalTime>26551</TotalTime>
  <Words>7338</Words>
  <Application>Microsoft Office PowerPoint</Application>
  <PresentationFormat>如螢幕大小 (4:3)</PresentationFormat>
  <Paragraphs>1156</Paragraphs>
  <Slides>69</Slides>
  <Notes>24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69</vt:i4>
      </vt:variant>
    </vt:vector>
  </HeadingPairs>
  <TitlesOfParts>
    <vt:vector size="79" baseType="lpstr">
      <vt:lpstr>Arial Unicode MS</vt:lpstr>
      <vt:lpstr>맑은 고딕</vt:lpstr>
      <vt:lpstr>華康儷粗圓</vt:lpstr>
      <vt:lpstr>微軟正黑體</vt:lpstr>
      <vt:lpstr>新細明體</vt:lpstr>
      <vt:lpstr>標楷體</vt:lpstr>
      <vt:lpstr>Arial</vt:lpstr>
      <vt:lpstr>Calibri</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Q：優免和聯免的積分比序項目那麼像，到底有什麼分別?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Yukan</dc:creator>
  <cp:lastModifiedBy>User</cp:lastModifiedBy>
  <cp:revision>1035</cp:revision>
  <cp:lastPrinted>2019-12-03T10:11:25Z</cp:lastPrinted>
  <dcterms:created xsi:type="dcterms:W3CDTF">2012-11-12T01:20:18Z</dcterms:created>
  <dcterms:modified xsi:type="dcterms:W3CDTF">2020-11-13T01:14:04Z</dcterms:modified>
</cp:coreProperties>
</file>